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42"/>
  </p:notesMasterIdLst>
  <p:sldIdLst>
    <p:sldId id="256" r:id="rId5"/>
    <p:sldId id="277" r:id="rId6"/>
    <p:sldId id="297" r:id="rId7"/>
    <p:sldId id="258" r:id="rId8"/>
    <p:sldId id="260" r:id="rId9"/>
    <p:sldId id="282" r:id="rId10"/>
    <p:sldId id="272" r:id="rId11"/>
    <p:sldId id="270" r:id="rId12"/>
    <p:sldId id="271" r:id="rId13"/>
    <p:sldId id="262" r:id="rId14"/>
    <p:sldId id="285" r:id="rId15"/>
    <p:sldId id="289" r:id="rId16"/>
    <p:sldId id="263" r:id="rId17"/>
    <p:sldId id="275" r:id="rId18"/>
    <p:sldId id="264" r:id="rId19"/>
    <p:sldId id="274" r:id="rId20"/>
    <p:sldId id="265" r:id="rId21"/>
    <p:sldId id="268" r:id="rId22"/>
    <p:sldId id="269" r:id="rId23"/>
    <p:sldId id="278" r:id="rId24"/>
    <p:sldId id="273" r:id="rId25"/>
    <p:sldId id="266" r:id="rId26"/>
    <p:sldId id="298" r:id="rId27"/>
    <p:sldId id="291" r:id="rId28"/>
    <p:sldId id="288" r:id="rId29"/>
    <p:sldId id="287" r:id="rId30"/>
    <p:sldId id="296" r:id="rId31"/>
    <p:sldId id="294" r:id="rId32"/>
    <p:sldId id="279" r:id="rId33"/>
    <p:sldId id="293" r:id="rId34"/>
    <p:sldId id="259" r:id="rId35"/>
    <p:sldId id="283" r:id="rId36"/>
    <p:sldId id="284" r:id="rId37"/>
    <p:sldId id="267" r:id="rId38"/>
    <p:sldId id="290" r:id="rId39"/>
    <p:sldId id="292" r:id="rId40"/>
    <p:sldId id="28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66CCFF"/>
    <a:srgbClr val="66FF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62" autoAdjust="0"/>
    <p:restoredTop sz="85848" autoAdjust="0"/>
  </p:normalViewPr>
  <p:slideViewPr>
    <p:cSldViewPr snapToGrid="0">
      <p:cViewPr>
        <p:scale>
          <a:sx n="100" d="100"/>
          <a:sy n="100" d="100"/>
        </p:scale>
        <p:origin x="2352" y="-24"/>
      </p:cViewPr>
      <p:guideLst>
        <p:guide orient="horz" pos="2160"/>
        <p:guide pos="2880"/>
      </p:guideLst>
    </p:cSldViewPr>
  </p:slideViewPr>
  <p:outlineViewPr>
    <p:cViewPr>
      <p:scale>
        <a:sx n="33" d="100"/>
        <a:sy n="33" d="100"/>
      </p:scale>
      <p:origin x="0" y="-3936"/>
    </p:cViewPr>
  </p:outlineViewPr>
  <p:notesTextViewPr>
    <p:cViewPr>
      <p:scale>
        <a:sx n="1" d="1"/>
        <a:sy n="1" d="1"/>
      </p:scale>
      <p:origin x="0" y="0"/>
    </p:cViewPr>
  </p:notesTextViewPr>
  <p:notesViewPr>
    <p:cSldViewPr snapToGrid="0">
      <p:cViewPr varScale="1">
        <p:scale>
          <a:sx n="103" d="100"/>
          <a:sy n="103" d="100"/>
        </p:scale>
        <p:origin x="3504"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tinker-2k\DFS1\AFNWC-MSD\Common\NWBA\NWBAN%20(Engineering)\Analysis%20Team\Surveillance%20Plan%20and%20SLE%20Modeling\SLE_Fuel_Boost_Pump_Electronic_Unit\SLE-weibull-FBPEU.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tinker-2k\DFS1\AFNWC-MSD\Common\NWBA\NWBAN%20(Engineering)\Analysis%20Team\Surveillance%20Plan%20and%20SLE%20Modeling\SLE_Fuel_Boost_Pump_Electronic_Unit\SLE-weibull-FBPEU.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840583348757986E-2"/>
          <c:y val="9.9846365097405965E-2"/>
          <c:w val="0.87448527969036405"/>
          <c:h val="0.71587738713833371"/>
        </c:manualLayout>
      </c:layout>
      <c:lineChart>
        <c:grouping val="standard"/>
        <c:varyColors val="0"/>
        <c:ser>
          <c:idx val="0"/>
          <c:order val="0"/>
          <c:tx>
            <c:v>Ops Reliability Impact</c:v>
          </c:tx>
          <c:spPr>
            <a:ln w="28575" cap="rnd">
              <a:solidFill>
                <a:schemeClr val="tx1"/>
              </a:solidFill>
              <a:round/>
              <a:tailEnd type="none"/>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numRef>
              <c:f>'Failure Mode Effects Model- WTC'!$A$23:$A$138</c:f>
              <c:numCache>
                <c:formatCode>General</c:formatCode>
                <c:ptCount val="116"/>
                <c:pt idx="0">
                  <c:v>1985</c:v>
                </c:pt>
                <c:pt idx="1">
                  <c:v>1986</c:v>
                </c:pt>
                <c:pt idx="2">
                  <c:v>1987</c:v>
                </c:pt>
                <c:pt idx="3">
                  <c:v>1988</c:v>
                </c:pt>
                <c:pt idx="4">
                  <c:v>1989</c:v>
                </c:pt>
                <c:pt idx="5">
                  <c:v>1990</c:v>
                </c:pt>
                <c:pt idx="6">
                  <c:v>1991</c:v>
                </c:pt>
                <c:pt idx="7">
                  <c:v>1992</c:v>
                </c:pt>
                <c:pt idx="8">
                  <c:v>1993</c:v>
                </c:pt>
                <c:pt idx="9">
                  <c:v>1994</c:v>
                </c:pt>
                <c:pt idx="10">
                  <c:v>1995</c:v>
                </c:pt>
                <c:pt idx="11">
                  <c:v>1996</c:v>
                </c:pt>
                <c:pt idx="12">
                  <c:v>1997</c:v>
                </c:pt>
                <c:pt idx="13">
                  <c:v>1998</c:v>
                </c:pt>
                <c:pt idx="14">
                  <c:v>1999</c:v>
                </c:pt>
                <c:pt idx="15">
                  <c:v>2000</c:v>
                </c:pt>
                <c:pt idx="16">
                  <c:v>2001</c:v>
                </c:pt>
                <c:pt idx="17">
                  <c:v>2002</c:v>
                </c:pt>
                <c:pt idx="18">
                  <c:v>2003</c:v>
                </c:pt>
                <c:pt idx="19">
                  <c:v>2004</c:v>
                </c:pt>
                <c:pt idx="20">
                  <c:v>2005</c:v>
                </c:pt>
                <c:pt idx="21">
                  <c:v>2006</c:v>
                </c:pt>
                <c:pt idx="22">
                  <c:v>2007</c:v>
                </c:pt>
                <c:pt idx="23">
                  <c:v>2008</c:v>
                </c:pt>
                <c:pt idx="24">
                  <c:v>2009</c:v>
                </c:pt>
                <c:pt idx="25">
                  <c:v>2010</c:v>
                </c:pt>
                <c:pt idx="26">
                  <c:v>2011</c:v>
                </c:pt>
                <c:pt idx="27">
                  <c:v>2012</c:v>
                </c:pt>
                <c:pt idx="28">
                  <c:v>2013</c:v>
                </c:pt>
                <c:pt idx="29">
                  <c:v>2014</c:v>
                </c:pt>
                <c:pt idx="30">
                  <c:v>2015</c:v>
                </c:pt>
                <c:pt idx="31">
                  <c:v>2016</c:v>
                </c:pt>
                <c:pt idx="32">
                  <c:v>2017</c:v>
                </c:pt>
                <c:pt idx="33">
                  <c:v>2018</c:v>
                </c:pt>
                <c:pt idx="34">
                  <c:v>2019</c:v>
                </c:pt>
                <c:pt idx="35">
                  <c:v>2020</c:v>
                </c:pt>
                <c:pt idx="36">
                  <c:v>2021</c:v>
                </c:pt>
                <c:pt idx="37">
                  <c:v>2022</c:v>
                </c:pt>
                <c:pt idx="38">
                  <c:v>2023</c:v>
                </c:pt>
                <c:pt idx="39">
                  <c:v>2024</c:v>
                </c:pt>
                <c:pt idx="40">
                  <c:v>2025</c:v>
                </c:pt>
                <c:pt idx="41">
                  <c:v>2026</c:v>
                </c:pt>
                <c:pt idx="42">
                  <c:v>2027</c:v>
                </c:pt>
                <c:pt idx="43">
                  <c:v>2028</c:v>
                </c:pt>
                <c:pt idx="44">
                  <c:v>2029</c:v>
                </c:pt>
                <c:pt idx="45">
                  <c:v>2030</c:v>
                </c:pt>
                <c:pt idx="46">
                  <c:v>2031</c:v>
                </c:pt>
                <c:pt idx="47">
                  <c:v>2032</c:v>
                </c:pt>
                <c:pt idx="48">
                  <c:v>2033</c:v>
                </c:pt>
                <c:pt idx="49">
                  <c:v>2034</c:v>
                </c:pt>
                <c:pt idx="50">
                  <c:v>2035</c:v>
                </c:pt>
                <c:pt idx="51">
                  <c:v>2036</c:v>
                </c:pt>
                <c:pt idx="52">
                  <c:v>2037</c:v>
                </c:pt>
                <c:pt idx="53">
                  <c:v>2038</c:v>
                </c:pt>
                <c:pt idx="54">
                  <c:v>2039</c:v>
                </c:pt>
                <c:pt idx="55">
                  <c:v>2040</c:v>
                </c:pt>
                <c:pt idx="56">
                  <c:v>2041</c:v>
                </c:pt>
                <c:pt idx="57">
                  <c:v>2042</c:v>
                </c:pt>
                <c:pt idx="58">
                  <c:v>2043</c:v>
                </c:pt>
                <c:pt idx="59">
                  <c:v>2044</c:v>
                </c:pt>
                <c:pt idx="60">
                  <c:v>2045</c:v>
                </c:pt>
                <c:pt idx="61">
                  <c:v>2046</c:v>
                </c:pt>
                <c:pt idx="62">
                  <c:v>2047</c:v>
                </c:pt>
                <c:pt idx="63">
                  <c:v>2048</c:v>
                </c:pt>
                <c:pt idx="64">
                  <c:v>2049</c:v>
                </c:pt>
                <c:pt idx="65">
                  <c:v>2050</c:v>
                </c:pt>
                <c:pt idx="66">
                  <c:v>2051</c:v>
                </c:pt>
                <c:pt idx="67">
                  <c:v>2052</c:v>
                </c:pt>
                <c:pt idx="68">
                  <c:v>2053</c:v>
                </c:pt>
                <c:pt idx="69">
                  <c:v>2054</c:v>
                </c:pt>
                <c:pt idx="70">
                  <c:v>2055</c:v>
                </c:pt>
                <c:pt idx="71">
                  <c:v>2056</c:v>
                </c:pt>
                <c:pt idx="72">
                  <c:v>2057</c:v>
                </c:pt>
                <c:pt idx="73">
                  <c:v>2058</c:v>
                </c:pt>
                <c:pt idx="74">
                  <c:v>2059</c:v>
                </c:pt>
                <c:pt idx="75">
                  <c:v>2060</c:v>
                </c:pt>
                <c:pt idx="76">
                  <c:v>2061</c:v>
                </c:pt>
                <c:pt idx="77">
                  <c:v>2062</c:v>
                </c:pt>
                <c:pt idx="78">
                  <c:v>2063</c:v>
                </c:pt>
                <c:pt idx="79">
                  <c:v>2064</c:v>
                </c:pt>
                <c:pt idx="80">
                  <c:v>2065</c:v>
                </c:pt>
                <c:pt idx="81">
                  <c:v>2066</c:v>
                </c:pt>
                <c:pt idx="82">
                  <c:v>2067</c:v>
                </c:pt>
                <c:pt idx="83">
                  <c:v>2068</c:v>
                </c:pt>
                <c:pt idx="84">
                  <c:v>2069</c:v>
                </c:pt>
                <c:pt idx="85">
                  <c:v>2070</c:v>
                </c:pt>
                <c:pt idx="86">
                  <c:v>2071</c:v>
                </c:pt>
                <c:pt idx="87">
                  <c:v>2072</c:v>
                </c:pt>
                <c:pt idx="88">
                  <c:v>2073</c:v>
                </c:pt>
                <c:pt idx="89">
                  <c:v>2074</c:v>
                </c:pt>
                <c:pt idx="90">
                  <c:v>2075</c:v>
                </c:pt>
                <c:pt idx="91">
                  <c:v>2076</c:v>
                </c:pt>
                <c:pt idx="92">
                  <c:v>2077</c:v>
                </c:pt>
                <c:pt idx="93">
                  <c:v>2078</c:v>
                </c:pt>
                <c:pt idx="94">
                  <c:v>2079</c:v>
                </c:pt>
                <c:pt idx="95">
                  <c:v>2080</c:v>
                </c:pt>
                <c:pt idx="96">
                  <c:v>2081</c:v>
                </c:pt>
                <c:pt idx="97">
                  <c:v>2082</c:v>
                </c:pt>
                <c:pt idx="98">
                  <c:v>2083</c:v>
                </c:pt>
                <c:pt idx="99">
                  <c:v>2084</c:v>
                </c:pt>
                <c:pt idx="100">
                  <c:v>2085</c:v>
                </c:pt>
                <c:pt idx="101">
                  <c:v>2086</c:v>
                </c:pt>
                <c:pt idx="102">
                  <c:v>2087</c:v>
                </c:pt>
                <c:pt idx="103">
                  <c:v>2088</c:v>
                </c:pt>
                <c:pt idx="104">
                  <c:v>2089</c:v>
                </c:pt>
                <c:pt idx="105">
                  <c:v>2090</c:v>
                </c:pt>
                <c:pt idx="106">
                  <c:v>2091</c:v>
                </c:pt>
                <c:pt idx="107">
                  <c:v>2092</c:v>
                </c:pt>
                <c:pt idx="108">
                  <c:v>2093</c:v>
                </c:pt>
                <c:pt idx="109">
                  <c:v>2094</c:v>
                </c:pt>
                <c:pt idx="110">
                  <c:v>2095</c:v>
                </c:pt>
                <c:pt idx="111">
                  <c:v>2096</c:v>
                </c:pt>
                <c:pt idx="112">
                  <c:v>2097</c:v>
                </c:pt>
                <c:pt idx="113">
                  <c:v>2098</c:v>
                </c:pt>
                <c:pt idx="114">
                  <c:v>2099</c:v>
                </c:pt>
                <c:pt idx="115">
                  <c:v>2100</c:v>
                </c:pt>
              </c:numCache>
            </c:numRef>
          </c:cat>
          <c:val>
            <c:numRef>
              <c:f>'Failure Mode Effects Model- WTC'!$H$23:$H$138</c:f>
              <c:numCache>
                <c:formatCode>0.000000000</c:formatCode>
                <c:ptCount val="116"/>
                <c:pt idx="0">
                  <c:v>0.998</c:v>
                </c:pt>
                <c:pt idx="1">
                  <c:v>0.998</c:v>
                </c:pt>
                <c:pt idx="2">
                  <c:v>0.998</c:v>
                </c:pt>
                <c:pt idx="3">
                  <c:v>0.998</c:v>
                </c:pt>
                <c:pt idx="4">
                  <c:v>0.998</c:v>
                </c:pt>
                <c:pt idx="5">
                  <c:v>0.998</c:v>
                </c:pt>
                <c:pt idx="6">
                  <c:v>0.998</c:v>
                </c:pt>
                <c:pt idx="7">
                  <c:v>0.998</c:v>
                </c:pt>
                <c:pt idx="8">
                  <c:v>0.998</c:v>
                </c:pt>
                <c:pt idx="9">
                  <c:v>0.998</c:v>
                </c:pt>
                <c:pt idx="10">
                  <c:v>0.998</c:v>
                </c:pt>
                <c:pt idx="11">
                  <c:v>0.998</c:v>
                </c:pt>
                <c:pt idx="12">
                  <c:v>0.998</c:v>
                </c:pt>
                <c:pt idx="13">
                  <c:v>0.998</c:v>
                </c:pt>
                <c:pt idx="14">
                  <c:v>0.998</c:v>
                </c:pt>
                <c:pt idx="15">
                  <c:v>0.998</c:v>
                </c:pt>
                <c:pt idx="16">
                  <c:v>0.998</c:v>
                </c:pt>
                <c:pt idx="17">
                  <c:v>0.998</c:v>
                </c:pt>
                <c:pt idx="18">
                  <c:v>0.998</c:v>
                </c:pt>
                <c:pt idx="19">
                  <c:v>0.998</c:v>
                </c:pt>
                <c:pt idx="20">
                  <c:v>0.998</c:v>
                </c:pt>
                <c:pt idx="21">
                  <c:v>0.998</c:v>
                </c:pt>
                <c:pt idx="22">
                  <c:v>0.998</c:v>
                </c:pt>
                <c:pt idx="23">
                  <c:v>0.998</c:v>
                </c:pt>
                <c:pt idx="24">
                  <c:v>0.998</c:v>
                </c:pt>
                <c:pt idx="25">
                  <c:v>0.99797604819161523</c:v>
                </c:pt>
                <c:pt idx="26">
                  <c:v>0.99788024632313099</c:v>
                </c:pt>
                <c:pt idx="27">
                  <c:v>0.99766472488079061</c:v>
                </c:pt>
                <c:pt idx="28">
                  <c:v>0.99728168904535219</c:v>
                </c:pt>
                <c:pt idx="29">
                  <c:v>0.99668348754605196</c:v>
                </c:pt>
                <c:pt idx="30">
                  <c:v>0.99582270426544395</c:v>
                </c:pt>
                <c:pt idx="31">
                  <c:v>0.99465227234108222</c:v>
                </c:pt>
                <c:pt idx="32">
                  <c:v>0.99312561037257718</c:v>
                </c:pt>
                <c:pt idx="33">
                  <c:v>0.99119678017604573</c:v>
                </c:pt>
                <c:pt idx="34">
                  <c:v>0.988820665333628</c:v>
                </c:pt>
                <c:pt idx="35">
                  <c:v>0.98595316956527923</c:v>
                </c:pt>
                <c:pt idx="36">
                  <c:v>0.98255143370570441</c:v>
                </c:pt>
                <c:pt idx="37">
                  <c:v>0.97857406980392603</c:v>
                </c:pt>
                <c:pt idx="38">
                  <c:v>0.97398141058002441</c:v>
                </c:pt>
                <c:pt idx="39">
                  <c:v>0.96873577217720142</c:v>
                </c:pt>
                <c:pt idx="40">
                  <c:v>0.96280172784230555</c:v>
                </c:pt>
                <c:pt idx="41">
                  <c:v>0.95614638985981137</c:v>
                </c:pt>
                <c:pt idx="42">
                  <c:v>0.94873969675911829</c:v>
                </c:pt>
                <c:pt idx="43">
                  <c:v>0.94055470251967899</c:v>
                </c:pt>
                <c:pt idx="44">
                  <c:v>0.93156786422017501</c:v>
                </c:pt>
                <c:pt idx="45">
                  <c:v>0.92175932432446461</c:v>
                </c:pt>
                <c:pt idx="46">
                  <c:v>0.91111318357637505</c:v>
                </c:pt>
                <c:pt idx="47">
                  <c:v>0.89961776029580331</c:v>
                </c:pt>
                <c:pt idx="48">
                  <c:v>0.88726583173822315</c:v>
                </c:pt>
                <c:pt idx="49">
                  <c:v>0.87405485310653175</c:v>
                </c:pt>
                <c:pt idx="50">
                  <c:v>0.85998714979574553</c:v>
                </c:pt>
                <c:pt idx="51">
                  <c:v>0.84507007851421334</c:v>
                </c:pt>
                <c:pt idx="52">
                  <c:v>0.82931615306567641</c:v>
                </c:pt>
                <c:pt idx="53">
                  <c:v>0.81274313079939386</c:v>
                </c:pt>
                <c:pt idx="54">
                  <c:v>0.7953740560439676</c:v>
                </c:pt>
                <c:pt idx="55">
                  <c:v>0.77723725723604598</c:v>
                </c:pt>
                <c:pt idx="56">
                  <c:v>0.75836629493748042</c:v>
                </c:pt>
                <c:pt idx="57">
                  <c:v>0.73879985850138308</c:v>
                </c:pt>
                <c:pt idx="58">
                  <c:v>0.71858160979428087</c:v>
                </c:pt>
                <c:pt idx="59">
                  <c:v>0.69775997310125049</c:v>
                </c:pt>
                <c:pt idx="60">
                  <c:v>0.67638787112425636</c:v>
                </c:pt>
                <c:pt idx="61">
                  <c:v>0.65452240781926752</c:v>
                </c:pt>
                <c:pt idx="62">
                  <c:v>0.6322244996912415</c:v>
                </c:pt>
                <c:pt idx="63">
                  <c:v>0.60955845806183784</c:v>
                </c:pt>
                <c:pt idx="64">
                  <c:v>0.58659152572507567</c:v>
                </c:pt>
                <c:pt idx="65">
                  <c:v>0.56339337229197406</c:v>
                </c:pt>
                <c:pt idx="66">
                  <c:v>0.54003555337637454</c:v>
                </c:pt>
                <c:pt idx="67">
                  <c:v>0.51659093957000179</c:v>
                </c:pt>
                <c:pt idx="68">
                  <c:v>0.49313312187472746</c:v>
                </c:pt>
                <c:pt idx="69">
                  <c:v>0.4697358008839515</c:v>
                </c:pt>
                <c:pt idx="70">
                  <c:v>0.44647216751420649</c:v>
                </c:pt>
                <c:pt idx="71">
                  <c:v>0.42341428346557597</c:v>
                </c:pt>
                <c:pt idx="72">
                  <c:v>0.40063246982081746</c:v>
                </c:pt>
                <c:pt idx="73">
                  <c:v>0.37819471226672846</c:v>
                </c:pt>
                <c:pt idx="74">
                  <c:v>0.35616609132938248</c:v>
                </c:pt>
                <c:pt idx="75">
                  <c:v>0.3346082457534324</c:v>
                </c:pt>
                <c:pt idx="76">
                  <c:v>0.31357887672507123</c:v>
                </c:pt>
                <c:pt idx="77">
                  <c:v>0.29313130004327759</c:v>
                </c:pt>
                <c:pt idx="78">
                  <c:v>0.27331405259401537</c:v>
                </c:pt>
                <c:pt idx="79">
                  <c:v>0.25417055859093035</c:v>
                </c:pt>
                <c:pt idx="80">
                  <c:v>0.23573886003180861</c:v>
                </c:pt>
                <c:pt idx="81">
                  <c:v>0.21805141470448031</c:v>
                </c:pt>
                <c:pt idx="82">
                  <c:v>0.2011349638840666</c:v>
                </c:pt>
                <c:pt idx="83">
                  <c:v>0.18501047062318021</c:v>
                </c:pt>
                <c:pt idx="84">
                  <c:v>0.16969312827740579</c:v>
                </c:pt>
                <c:pt idx="85">
                  <c:v>0.15519243766053889</c:v>
                </c:pt>
                <c:pt idx="86">
                  <c:v>0.14151235001809445</c:v>
                </c:pt>
                <c:pt idx="87">
                  <c:v>0.12865147187299392</c:v>
                </c:pt>
                <c:pt idx="88">
                  <c:v>0.11660332676170761</c:v>
                </c:pt>
                <c:pt idx="89">
                  <c:v>0.10535666796729214</c:v>
                </c:pt>
                <c:pt idx="90">
                  <c:v>9.4895835588971439E-2</c:v>
                </c:pt>
                <c:pt idx="91">
                  <c:v>8.5201150683155064E-2</c:v>
                </c:pt>
                <c:pt idx="92">
                  <c:v>7.62493387802652E-2</c:v>
                </c:pt>
                <c:pt idx="93">
                  <c:v>6.8013974832491539E-2</c:v>
                </c:pt>
                <c:pt idx="94">
                  <c:v>6.0465941581307872E-2</c:v>
                </c:pt>
                <c:pt idx="95">
                  <c:v>5.3573893446639306E-2</c:v>
                </c:pt>
                <c:pt idx="96">
                  <c:v>4.7304718323217712E-2</c:v>
                </c:pt>
                <c:pt idx="97">
                  <c:v>4.1623990110430588E-2</c:v>
                </c:pt>
                <c:pt idx="98">
                  <c:v>3.6496405382207442E-2</c:v>
                </c:pt>
                <c:pt idx="99">
                  <c:v>3.1886198302076674E-2</c:v>
                </c:pt>
                <c:pt idx="100">
                  <c:v>2.7757528681678086E-2</c:v>
                </c:pt>
                <c:pt idx="101">
                  <c:v>2.4074838943166449E-2</c:v>
                </c:pt>
                <c:pt idx="102">
                  <c:v>2.0803176650669376E-2</c:v>
                </c:pt>
                <c:pt idx="103">
                  <c:v>1.790848019691535E-2</c:v>
                </c:pt>
                <c:pt idx="104">
                  <c:v>1.5357826142924923E-2</c:v>
                </c:pt>
                <c:pt idx="105">
                  <c:v>1.3119637587621994E-2</c:v>
                </c:pt>
                <c:pt idx="106">
                  <c:v>1.1163853769203525E-2</c:v>
                </c:pt>
                <c:pt idx="107">
                  <c:v>9.4620618529810668E-3</c:v>
                </c:pt>
                <c:pt idx="108">
                  <c:v>7.9875925265254308E-3</c:v>
                </c:pt>
                <c:pt idx="109">
                  <c:v>6.7155815914024574E-3</c:v>
                </c:pt>
                <c:pt idx="110">
                  <c:v>5.6230002045342224E-3</c:v>
                </c:pt>
                <c:pt idx="111">
                  <c:v>4.6886567780201069E-3</c:v>
                </c:pt>
                <c:pt idx="112">
                  <c:v>3.8931737944932813E-3</c:v>
                </c:pt>
                <c:pt idx="113">
                  <c:v>3.2189429394681559E-3</c:v>
                </c:pt>
                <c:pt idx="114">
                  <c:v>2.6500619992438253E-3</c:v>
                </c:pt>
                <c:pt idx="115">
                  <c:v>2.1722569317565092E-3</c:v>
                </c:pt>
              </c:numCache>
            </c:numRef>
          </c:val>
          <c:smooth val="0"/>
        </c:ser>
        <c:dLbls>
          <c:showLegendKey val="0"/>
          <c:showVal val="0"/>
          <c:showCatName val="0"/>
          <c:showSerName val="0"/>
          <c:showPercent val="0"/>
          <c:showBubbleSize val="0"/>
        </c:dLbls>
        <c:smooth val="0"/>
        <c:axId val="129832256"/>
        <c:axId val="206327720"/>
      </c:lineChart>
      <c:catAx>
        <c:axId val="12983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6327720"/>
        <c:crosses val="autoZero"/>
        <c:auto val="1"/>
        <c:lblAlgn val="ctr"/>
        <c:lblOffset val="100"/>
        <c:noMultiLvlLbl val="0"/>
      </c:catAx>
      <c:valAx>
        <c:axId val="206327720"/>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29832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7965408821062884E-2"/>
          <c:y val="0.1111883678899999"/>
          <c:w val="0.89868003318795553"/>
          <c:h val="0.74386853027454614"/>
        </c:manualLayout>
      </c:layout>
      <c:lineChart>
        <c:grouping val="standard"/>
        <c:varyColors val="0"/>
        <c:ser>
          <c:idx val="2"/>
          <c:order val="0"/>
          <c:tx>
            <c:v>Operational Reliability Impact</c:v>
          </c:tx>
          <c:spPr>
            <a:ln w="28575" cap="rnd">
              <a:solidFill>
                <a:sysClr val="windowText" lastClr="000000"/>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numRef>
              <c:f>'FMEM- metal Film Resistor'!$E$11:$E$227</c:f>
              <c:numCache>
                <c:formatCode>General</c:formatCode>
                <c:ptCount val="217"/>
                <c:pt idx="0">
                  <c:v>1984</c:v>
                </c:pt>
                <c:pt idx="1">
                  <c:v>1985</c:v>
                </c:pt>
                <c:pt idx="2">
                  <c:v>1986</c:v>
                </c:pt>
                <c:pt idx="3">
                  <c:v>1987</c:v>
                </c:pt>
                <c:pt idx="4">
                  <c:v>1988</c:v>
                </c:pt>
                <c:pt idx="5">
                  <c:v>1989</c:v>
                </c:pt>
                <c:pt idx="6">
                  <c:v>1990</c:v>
                </c:pt>
                <c:pt idx="7">
                  <c:v>1991</c:v>
                </c:pt>
                <c:pt idx="8">
                  <c:v>1992</c:v>
                </c:pt>
                <c:pt idx="9">
                  <c:v>1993</c:v>
                </c:pt>
                <c:pt idx="10">
                  <c:v>1994</c:v>
                </c:pt>
                <c:pt idx="11">
                  <c:v>1995</c:v>
                </c:pt>
                <c:pt idx="12">
                  <c:v>1996</c:v>
                </c:pt>
                <c:pt idx="13">
                  <c:v>1997</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pt idx="29">
                  <c:v>2013</c:v>
                </c:pt>
                <c:pt idx="30">
                  <c:v>2014</c:v>
                </c:pt>
                <c:pt idx="31">
                  <c:v>2015</c:v>
                </c:pt>
                <c:pt idx="32">
                  <c:v>2016</c:v>
                </c:pt>
                <c:pt idx="33">
                  <c:v>2017</c:v>
                </c:pt>
                <c:pt idx="34">
                  <c:v>2018</c:v>
                </c:pt>
                <c:pt idx="35">
                  <c:v>2019</c:v>
                </c:pt>
                <c:pt idx="36">
                  <c:v>2020</c:v>
                </c:pt>
                <c:pt idx="37">
                  <c:v>2021</c:v>
                </c:pt>
                <c:pt idx="38">
                  <c:v>2022</c:v>
                </c:pt>
                <c:pt idx="39">
                  <c:v>2023</c:v>
                </c:pt>
                <c:pt idx="40">
                  <c:v>2024</c:v>
                </c:pt>
                <c:pt idx="41">
                  <c:v>2025</c:v>
                </c:pt>
                <c:pt idx="42">
                  <c:v>2026</c:v>
                </c:pt>
                <c:pt idx="43">
                  <c:v>2027</c:v>
                </c:pt>
                <c:pt idx="44">
                  <c:v>2028</c:v>
                </c:pt>
                <c:pt idx="45">
                  <c:v>2029</c:v>
                </c:pt>
                <c:pt idx="46">
                  <c:v>2030</c:v>
                </c:pt>
                <c:pt idx="47">
                  <c:v>2031</c:v>
                </c:pt>
                <c:pt idx="48">
                  <c:v>2032</c:v>
                </c:pt>
                <c:pt idx="49">
                  <c:v>2033</c:v>
                </c:pt>
                <c:pt idx="50">
                  <c:v>2034</c:v>
                </c:pt>
                <c:pt idx="51">
                  <c:v>2035</c:v>
                </c:pt>
                <c:pt idx="52">
                  <c:v>2036</c:v>
                </c:pt>
                <c:pt idx="53">
                  <c:v>2037</c:v>
                </c:pt>
                <c:pt idx="54">
                  <c:v>2038</c:v>
                </c:pt>
                <c:pt idx="55">
                  <c:v>2039</c:v>
                </c:pt>
                <c:pt idx="56">
                  <c:v>2040</c:v>
                </c:pt>
                <c:pt idx="57">
                  <c:v>2041</c:v>
                </c:pt>
                <c:pt idx="58">
                  <c:v>2042</c:v>
                </c:pt>
                <c:pt idx="59">
                  <c:v>2043</c:v>
                </c:pt>
                <c:pt idx="60">
                  <c:v>2044</c:v>
                </c:pt>
                <c:pt idx="61">
                  <c:v>2045</c:v>
                </c:pt>
                <c:pt idx="62">
                  <c:v>2046</c:v>
                </c:pt>
                <c:pt idx="63">
                  <c:v>2047</c:v>
                </c:pt>
                <c:pt idx="64">
                  <c:v>2048</c:v>
                </c:pt>
                <c:pt idx="65">
                  <c:v>2049</c:v>
                </c:pt>
                <c:pt idx="66">
                  <c:v>2050</c:v>
                </c:pt>
                <c:pt idx="67">
                  <c:v>2051</c:v>
                </c:pt>
                <c:pt idx="68">
                  <c:v>2052</c:v>
                </c:pt>
                <c:pt idx="69">
                  <c:v>2053</c:v>
                </c:pt>
                <c:pt idx="70">
                  <c:v>2054</c:v>
                </c:pt>
                <c:pt idx="71">
                  <c:v>2055</c:v>
                </c:pt>
                <c:pt idx="72">
                  <c:v>2056</c:v>
                </c:pt>
                <c:pt idx="73">
                  <c:v>2057</c:v>
                </c:pt>
                <c:pt idx="74">
                  <c:v>2058</c:v>
                </c:pt>
                <c:pt idx="75">
                  <c:v>2059</c:v>
                </c:pt>
                <c:pt idx="76">
                  <c:v>2060</c:v>
                </c:pt>
                <c:pt idx="77">
                  <c:v>2061</c:v>
                </c:pt>
                <c:pt idx="78">
                  <c:v>2062</c:v>
                </c:pt>
                <c:pt idx="79">
                  <c:v>2063</c:v>
                </c:pt>
                <c:pt idx="80">
                  <c:v>2064</c:v>
                </c:pt>
                <c:pt idx="81">
                  <c:v>2065</c:v>
                </c:pt>
                <c:pt idx="82">
                  <c:v>2066</c:v>
                </c:pt>
                <c:pt idx="83">
                  <c:v>2067</c:v>
                </c:pt>
                <c:pt idx="84">
                  <c:v>2068</c:v>
                </c:pt>
                <c:pt idx="85">
                  <c:v>2069</c:v>
                </c:pt>
                <c:pt idx="86">
                  <c:v>2070</c:v>
                </c:pt>
                <c:pt idx="87">
                  <c:v>2071</c:v>
                </c:pt>
                <c:pt idx="88">
                  <c:v>2072</c:v>
                </c:pt>
                <c:pt idx="89">
                  <c:v>2073</c:v>
                </c:pt>
                <c:pt idx="90">
                  <c:v>2074</c:v>
                </c:pt>
                <c:pt idx="91">
                  <c:v>2075</c:v>
                </c:pt>
                <c:pt idx="92">
                  <c:v>2076</c:v>
                </c:pt>
                <c:pt idx="93">
                  <c:v>2077</c:v>
                </c:pt>
                <c:pt idx="94">
                  <c:v>2078</c:v>
                </c:pt>
                <c:pt idx="95">
                  <c:v>2079</c:v>
                </c:pt>
                <c:pt idx="96">
                  <c:v>2080</c:v>
                </c:pt>
                <c:pt idx="97">
                  <c:v>2081</c:v>
                </c:pt>
                <c:pt idx="98">
                  <c:v>2082</c:v>
                </c:pt>
                <c:pt idx="99">
                  <c:v>2083</c:v>
                </c:pt>
                <c:pt idx="100">
                  <c:v>2084</c:v>
                </c:pt>
                <c:pt idx="101">
                  <c:v>2085</c:v>
                </c:pt>
                <c:pt idx="102">
                  <c:v>2086</c:v>
                </c:pt>
                <c:pt idx="103">
                  <c:v>2087</c:v>
                </c:pt>
                <c:pt idx="104">
                  <c:v>2088</c:v>
                </c:pt>
                <c:pt idx="105">
                  <c:v>2089</c:v>
                </c:pt>
                <c:pt idx="106">
                  <c:v>2090</c:v>
                </c:pt>
                <c:pt idx="107">
                  <c:v>2091</c:v>
                </c:pt>
                <c:pt idx="108">
                  <c:v>2092</c:v>
                </c:pt>
                <c:pt idx="109">
                  <c:v>2093</c:v>
                </c:pt>
                <c:pt idx="110">
                  <c:v>2094</c:v>
                </c:pt>
                <c:pt idx="111">
                  <c:v>2095</c:v>
                </c:pt>
                <c:pt idx="112">
                  <c:v>2096</c:v>
                </c:pt>
                <c:pt idx="113">
                  <c:v>2097</c:v>
                </c:pt>
                <c:pt idx="114">
                  <c:v>2098</c:v>
                </c:pt>
                <c:pt idx="115">
                  <c:v>2099</c:v>
                </c:pt>
                <c:pt idx="116">
                  <c:v>2100</c:v>
                </c:pt>
                <c:pt idx="117">
                  <c:v>2101</c:v>
                </c:pt>
                <c:pt idx="118">
                  <c:v>2102</c:v>
                </c:pt>
                <c:pt idx="119">
                  <c:v>2103</c:v>
                </c:pt>
                <c:pt idx="120">
                  <c:v>2104</c:v>
                </c:pt>
                <c:pt idx="121">
                  <c:v>2105</c:v>
                </c:pt>
                <c:pt idx="122">
                  <c:v>2106</c:v>
                </c:pt>
                <c:pt idx="123">
                  <c:v>2107</c:v>
                </c:pt>
                <c:pt idx="124">
                  <c:v>2108</c:v>
                </c:pt>
                <c:pt idx="125">
                  <c:v>2109</c:v>
                </c:pt>
                <c:pt idx="126">
                  <c:v>2110</c:v>
                </c:pt>
                <c:pt idx="127">
                  <c:v>2111</c:v>
                </c:pt>
                <c:pt idx="128">
                  <c:v>2112</c:v>
                </c:pt>
                <c:pt idx="129">
                  <c:v>2113</c:v>
                </c:pt>
                <c:pt idx="130">
                  <c:v>2114</c:v>
                </c:pt>
                <c:pt idx="131">
                  <c:v>2115</c:v>
                </c:pt>
                <c:pt idx="132">
                  <c:v>2116</c:v>
                </c:pt>
                <c:pt idx="133">
                  <c:v>2117</c:v>
                </c:pt>
                <c:pt idx="134">
                  <c:v>2118</c:v>
                </c:pt>
                <c:pt idx="135">
                  <c:v>2119</c:v>
                </c:pt>
                <c:pt idx="136">
                  <c:v>2120</c:v>
                </c:pt>
                <c:pt idx="137">
                  <c:v>2121</c:v>
                </c:pt>
                <c:pt idx="138">
                  <c:v>2122</c:v>
                </c:pt>
                <c:pt idx="139">
                  <c:v>2123</c:v>
                </c:pt>
                <c:pt idx="140">
                  <c:v>2124</c:v>
                </c:pt>
                <c:pt idx="141">
                  <c:v>2125</c:v>
                </c:pt>
                <c:pt idx="142">
                  <c:v>2126</c:v>
                </c:pt>
                <c:pt idx="143">
                  <c:v>2127</c:v>
                </c:pt>
                <c:pt idx="144">
                  <c:v>2128</c:v>
                </c:pt>
                <c:pt idx="145">
                  <c:v>2129</c:v>
                </c:pt>
                <c:pt idx="146">
                  <c:v>2130</c:v>
                </c:pt>
                <c:pt idx="147">
                  <c:v>2131</c:v>
                </c:pt>
                <c:pt idx="148">
                  <c:v>2132</c:v>
                </c:pt>
                <c:pt idx="149">
                  <c:v>2133</c:v>
                </c:pt>
                <c:pt idx="150">
                  <c:v>2134</c:v>
                </c:pt>
                <c:pt idx="151">
                  <c:v>2135</c:v>
                </c:pt>
                <c:pt idx="152">
                  <c:v>2136</c:v>
                </c:pt>
                <c:pt idx="153">
                  <c:v>2137</c:v>
                </c:pt>
                <c:pt idx="154">
                  <c:v>2138</c:v>
                </c:pt>
                <c:pt idx="155">
                  <c:v>2139</c:v>
                </c:pt>
                <c:pt idx="156">
                  <c:v>2140</c:v>
                </c:pt>
                <c:pt idx="157">
                  <c:v>2141</c:v>
                </c:pt>
                <c:pt idx="158">
                  <c:v>2142</c:v>
                </c:pt>
                <c:pt idx="159">
                  <c:v>2143</c:v>
                </c:pt>
                <c:pt idx="160">
                  <c:v>2144</c:v>
                </c:pt>
                <c:pt idx="161">
                  <c:v>2145</c:v>
                </c:pt>
                <c:pt idx="162">
                  <c:v>2146</c:v>
                </c:pt>
                <c:pt idx="163">
                  <c:v>2147</c:v>
                </c:pt>
                <c:pt idx="164">
                  <c:v>2148</c:v>
                </c:pt>
                <c:pt idx="165">
                  <c:v>2149</c:v>
                </c:pt>
                <c:pt idx="166">
                  <c:v>2150</c:v>
                </c:pt>
                <c:pt idx="167">
                  <c:v>2151</c:v>
                </c:pt>
                <c:pt idx="168">
                  <c:v>2152</c:v>
                </c:pt>
                <c:pt idx="169">
                  <c:v>2153</c:v>
                </c:pt>
                <c:pt idx="170">
                  <c:v>2154</c:v>
                </c:pt>
                <c:pt idx="171">
                  <c:v>2155</c:v>
                </c:pt>
                <c:pt idx="172">
                  <c:v>2156</c:v>
                </c:pt>
                <c:pt idx="173">
                  <c:v>2157</c:v>
                </c:pt>
                <c:pt idx="174">
                  <c:v>2158</c:v>
                </c:pt>
                <c:pt idx="175">
                  <c:v>2159</c:v>
                </c:pt>
                <c:pt idx="176">
                  <c:v>2160</c:v>
                </c:pt>
                <c:pt idx="177">
                  <c:v>2161</c:v>
                </c:pt>
                <c:pt idx="178">
                  <c:v>2162</c:v>
                </c:pt>
                <c:pt idx="179">
                  <c:v>2163</c:v>
                </c:pt>
                <c:pt idx="180">
                  <c:v>2164</c:v>
                </c:pt>
                <c:pt idx="181">
                  <c:v>2165</c:v>
                </c:pt>
                <c:pt idx="182">
                  <c:v>2166</c:v>
                </c:pt>
                <c:pt idx="183">
                  <c:v>2167</c:v>
                </c:pt>
                <c:pt idx="184">
                  <c:v>2168</c:v>
                </c:pt>
                <c:pt idx="185">
                  <c:v>2169</c:v>
                </c:pt>
                <c:pt idx="186">
                  <c:v>2170</c:v>
                </c:pt>
                <c:pt idx="187">
                  <c:v>2171</c:v>
                </c:pt>
                <c:pt idx="188">
                  <c:v>2172</c:v>
                </c:pt>
                <c:pt idx="189">
                  <c:v>2173</c:v>
                </c:pt>
                <c:pt idx="190">
                  <c:v>2174</c:v>
                </c:pt>
                <c:pt idx="191">
                  <c:v>2175</c:v>
                </c:pt>
                <c:pt idx="192">
                  <c:v>2176</c:v>
                </c:pt>
                <c:pt idx="193">
                  <c:v>2177</c:v>
                </c:pt>
                <c:pt idx="194">
                  <c:v>2178</c:v>
                </c:pt>
                <c:pt idx="195">
                  <c:v>2179</c:v>
                </c:pt>
                <c:pt idx="196">
                  <c:v>2180</c:v>
                </c:pt>
                <c:pt idx="197">
                  <c:v>2181</c:v>
                </c:pt>
                <c:pt idx="198">
                  <c:v>2182</c:v>
                </c:pt>
                <c:pt idx="199">
                  <c:v>2183</c:v>
                </c:pt>
                <c:pt idx="200">
                  <c:v>2184</c:v>
                </c:pt>
                <c:pt idx="201">
                  <c:v>2185</c:v>
                </c:pt>
                <c:pt idx="202">
                  <c:v>2186</c:v>
                </c:pt>
                <c:pt idx="203">
                  <c:v>2187</c:v>
                </c:pt>
                <c:pt idx="204">
                  <c:v>2188</c:v>
                </c:pt>
                <c:pt idx="205">
                  <c:v>2189</c:v>
                </c:pt>
                <c:pt idx="206">
                  <c:v>2190</c:v>
                </c:pt>
                <c:pt idx="207">
                  <c:v>2191</c:v>
                </c:pt>
                <c:pt idx="208">
                  <c:v>2192</c:v>
                </c:pt>
                <c:pt idx="209">
                  <c:v>2193</c:v>
                </c:pt>
                <c:pt idx="210">
                  <c:v>2194</c:v>
                </c:pt>
                <c:pt idx="211">
                  <c:v>2195</c:v>
                </c:pt>
                <c:pt idx="212">
                  <c:v>2196</c:v>
                </c:pt>
                <c:pt idx="213">
                  <c:v>2197</c:v>
                </c:pt>
                <c:pt idx="214">
                  <c:v>2198</c:v>
                </c:pt>
                <c:pt idx="215">
                  <c:v>2199</c:v>
                </c:pt>
                <c:pt idx="216">
                  <c:v>2200</c:v>
                </c:pt>
              </c:numCache>
            </c:numRef>
          </c:cat>
          <c:val>
            <c:numRef>
              <c:f>'FMEM- metal Film Resistor'!$G$11:$G$127</c:f>
              <c:numCache>
                <c:formatCode>General</c:formatCode>
                <c:ptCount val="117"/>
                <c:pt idx="0">
                  <c:v>0.99613697187500005</c:v>
                </c:pt>
                <c:pt idx="1">
                  <c:v>0.99527394375</c:v>
                </c:pt>
                <c:pt idx="2">
                  <c:v>0.99441091562499995</c:v>
                </c:pt>
                <c:pt idx="3">
                  <c:v>0.9935478875</c:v>
                </c:pt>
                <c:pt idx="4">
                  <c:v>0.99268485937499995</c:v>
                </c:pt>
                <c:pt idx="5">
                  <c:v>0.99182183125000001</c:v>
                </c:pt>
                <c:pt idx="6">
                  <c:v>0.99095880312500007</c:v>
                </c:pt>
                <c:pt idx="7">
                  <c:v>0.99009577500000001</c:v>
                </c:pt>
                <c:pt idx="8">
                  <c:v>0.98923274687499996</c:v>
                </c:pt>
                <c:pt idx="9">
                  <c:v>0.98836971875000001</c:v>
                </c:pt>
                <c:pt idx="10">
                  <c:v>0.98750669062499996</c:v>
                </c:pt>
                <c:pt idx="11">
                  <c:v>0.98664366250000002</c:v>
                </c:pt>
                <c:pt idx="12">
                  <c:v>0.98578063437500008</c:v>
                </c:pt>
                <c:pt idx="13">
                  <c:v>0.98491760625000002</c:v>
                </c:pt>
                <c:pt idx="14">
                  <c:v>0.98405457812499997</c:v>
                </c:pt>
                <c:pt idx="15">
                  <c:v>0.98319154999999991</c:v>
                </c:pt>
                <c:pt idx="16">
                  <c:v>0.98232852187499997</c:v>
                </c:pt>
                <c:pt idx="17">
                  <c:v>0.98146549375000003</c:v>
                </c:pt>
                <c:pt idx="18">
                  <c:v>0.98060246562499997</c:v>
                </c:pt>
                <c:pt idx="19">
                  <c:v>0.97973943750000003</c:v>
                </c:pt>
                <c:pt idx="20">
                  <c:v>0.97887640937499998</c:v>
                </c:pt>
                <c:pt idx="21">
                  <c:v>0.97801338124999992</c:v>
                </c:pt>
                <c:pt idx="22">
                  <c:v>0.97715035312499998</c:v>
                </c:pt>
                <c:pt idx="23">
                  <c:v>0.97628732500000004</c:v>
                </c:pt>
                <c:pt idx="24">
                  <c:v>0.97542429687499999</c:v>
                </c:pt>
                <c:pt idx="25">
                  <c:v>0.97456126875000004</c:v>
                </c:pt>
                <c:pt idx="26">
                  <c:v>0.97369824062499999</c:v>
                </c:pt>
                <c:pt idx="27">
                  <c:v>0.97283521249999994</c:v>
                </c:pt>
                <c:pt idx="28">
                  <c:v>0.97197218437499999</c:v>
                </c:pt>
                <c:pt idx="29">
                  <c:v>0.97110915625000005</c:v>
                </c:pt>
                <c:pt idx="30">
                  <c:v>0.970246128125</c:v>
                </c:pt>
                <c:pt idx="31">
                  <c:v>0.96938310000000005</c:v>
                </c:pt>
                <c:pt idx="32">
                  <c:v>0.968520071875</c:v>
                </c:pt>
                <c:pt idx="33">
                  <c:v>0.96765704374999995</c:v>
                </c:pt>
                <c:pt idx="34">
                  <c:v>0.966794015625</c:v>
                </c:pt>
                <c:pt idx="35">
                  <c:v>0.96593098750000006</c:v>
                </c:pt>
                <c:pt idx="36">
                  <c:v>0.96506795937500001</c:v>
                </c:pt>
                <c:pt idx="37">
                  <c:v>0.96420493125000006</c:v>
                </c:pt>
                <c:pt idx="38">
                  <c:v>0.96334190312500001</c:v>
                </c:pt>
                <c:pt idx="39">
                  <c:v>0.96247887499999996</c:v>
                </c:pt>
                <c:pt idx="40">
                  <c:v>0.96161584687500001</c:v>
                </c:pt>
                <c:pt idx="41">
                  <c:v>0.96075281875000007</c:v>
                </c:pt>
                <c:pt idx="42">
                  <c:v>0.95988979062500002</c:v>
                </c:pt>
                <c:pt idx="43">
                  <c:v>0.95902676249999996</c:v>
                </c:pt>
                <c:pt idx="44">
                  <c:v>0.95816373437500002</c:v>
                </c:pt>
                <c:pt idx="45">
                  <c:v>0.95730070624999997</c:v>
                </c:pt>
                <c:pt idx="46">
                  <c:v>0.95643767812500002</c:v>
                </c:pt>
                <c:pt idx="47">
                  <c:v>0.95557464999999997</c:v>
                </c:pt>
                <c:pt idx="48">
                  <c:v>0.95471162187500003</c:v>
                </c:pt>
                <c:pt idx="49">
                  <c:v>0.95384859374999997</c:v>
                </c:pt>
                <c:pt idx="50">
                  <c:v>0.95298556562499992</c:v>
                </c:pt>
                <c:pt idx="51">
                  <c:v>0.95212253749999998</c:v>
                </c:pt>
                <c:pt idx="52">
                  <c:v>0.95125950937500003</c:v>
                </c:pt>
                <c:pt idx="53">
                  <c:v>0.95039648124999998</c:v>
                </c:pt>
                <c:pt idx="54">
                  <c:v>0.94953345312500004</c:v>
                </c:pt>
                <c:pt idx="55">
                  <c:v>0.94867042499999998</c:v>
                </c:pt>
                <c:pt idx="56">
                  <c:v>0.94780739687499993</c:v>
                </c:pt>
                <c:pt idx="57">
                  <c:v>0.94694436874999999</c:v>
                </c:pt>
                <c:pt idx="58">
                  <c:v>0.94608134062500004</c:v>
                </c:pt>
                <c:pt idx="59">
                  <c:v>0.94521831249999999</c:v>
                </c:pt>
                <c:pt idx="60">
                  <c:v>0.94435528437500005</c:v>
                </c:pt>
                <c:pt idx="61">
                  <c:v>0.94349225624999999</c:v>
                </c:pt>
                <c:pt idx="62">
                  <c:v>0.94262922812499994</c:v>
                </c:pt>
                <c:pt idx="63">
                  <c:v>0.9417662</c:v>
                </c:pt>
                <c:pt idx="64">
                  <c:v>0.94090317187500006</c:v>
                </c:pt>
                <c:pt idx="65">
                  <c:v>0.94004014375</c:v>
                </c:pt>
                <c:pt idx="66">
                  <c:v>0.93917711562500006</c:v>
                </c:pt>
                <c:pt idx="67">
                  <c:v>0.9383140875</c:v>
                </c:pt>
                <c:pt idx="68">
                  <c:v>0.93745105937499995</c:v>
                </c:pt>
                <c:pt idx="69">
                  <c:v>0.93658803125000001</c:v>
                </c:pt>
                <c:pt idx="70">
                  <c:v>0.93572500312500007</c:v>
                </c:pt>
                <c:pt idx="71">
                  <c:v>0.93486197500000001</c:v>
                </c:pt>
                <c:pt idx="72">
                  <c:v>0.93399894687499996</c:v>
                </c:pt>
                <c:pt idx="73">
                  <c:v>0.93313591875000002</c:v>
                </c:pt>
                <c:pt idx="74">
                  <c:v>0.93227289062499996</c:v>
                </c:pt>
                <c:pt idx="75">
                  <c:v>0.93140986250000002</c:v>
                </c:pt>
                <c:pt idx="76">
                  <c:v>0.93054683437499996</c:v>
                </c:pt>
                <c:pt idx="77">
                  <c:v>0.92968380625000002</c:v>
                </c:pt>
                <c:pt idx="78">
                  <c:v>0.92882077812500008</c:v>
                </c:pt>
                <c:pt idx="79">
                  <c:v>0.92795774999999991</c:v>
                </c:pt>
                <c:pt idx="80">
                  <c:v>0.92709472187499997</c:v>
                </c:pt>
                <c:pt idx="81">
                  <c:v>0.92623169375000003</c:v>
                </c:pt>
                <c:pt idx="82">
                  <c:v>0.92536866562499998</c:v>
                </c:pt>
                <c:pt idx="83">
                  <c:v>0.92450563750000003</c:v>
                </c:pt>
                <c:pt idx="84">
                  <c:v>0.92364260937499998</c:v>
                </c:pt>
                <c:pt idx="85">
                  <c:v>0.92277958124999993</c:v>
                </c:pt>
                <c:pt idx="86">
                  <c:v>0.92191655312499998</c:v>
                </c:pt>
                <c:pt idx="87">
                  <c:v>0.92105352500000004</c:v>
                </c:pt>
                <c:pt idx="88">
                  <c:v>0.92019049687499999</c:v>
                </c:pt>
                <c:pt idx="89">
                  <c:v>0.91932746875000004</c:v>
                </c:pt>
                <c:pt idx="90">
                  <c:v>0.9184644406250001</c:v>
                </c:pt>
                <c:pt idx="91">
                  <c:v>0.91760141249999994</c:v>
                </c:pt>
                <c:pt idx="92">
                  <c:v>0.91673838437499999</c:v>
                </c:pt>
                <c:pt idx="93">
                  <c:v>0.91587535625000005</c:v>
                </c:pt>
                <c:pt idx="94">
                  <c:v>0.915012328125</c:v>
                </c:pt>
                <c:pt idx="95">
                  <c:v>0.91414930000000005</c:v>
                </c:pt>
                <c:pt idx="96">
                  <c:v>0.913286271875</c:v>
                </c:pt>
                <c:pt idx="97">
                  <c:v>0.91242324374999995</c:v>
                </c:pt>
                <c:pt idx="98">
                  <c:v>0.911560215625</c:v>
                </c:pt>
                <c:pt idx="99">
                  <c:v>0.91069718750000006</c:v>
                </c:pt>
                <c:pt idx="100">
                  <c:v>0.90983415937500001</c:v>
                </c:pt>
                <c:pt idx="101">
                  <c:v>0.90897113125000006</c:v>
                </c:pt>
                <c:pt idx="102">
                  <c:v>0.90810810312500001</c:v>
                </c:pt>
                <c:pt idx="103">
                  <c:v>0.90724507499999996</c:v>
                </c:pt>
                <c:pt idx="104">
                  <c:v>0.90638204687500001</c:v>
                </c:pt>
                <c:pt idx="105">
                  <c:v>0.90551901874999996</c:v>
                </c:pt>
                <c:pt idx="106">
                  <c:v>0.90465599062500002</c:v>
                </c:pt>
                <c:pt idx="107">
                  <c:v>0.90379296250000007</c:v>
                </c:pt>
                <c:pt idx="108">
                  <c:v>0.90292993437499991</c:v>
                </c:pt>
                <c:pt idx="109">
                  <c:v>0.90206690624999997</c:v>
                </c:pt>
                <c:pt idx="110">
                  <c:v>0.90120387812500002</c:v>
                </c:pt>
                <c:pt idx="111">
                  <c:v>0.90034084999999997</c:v>
                </c:pt>
                <c:pt idx="112">
                  <c:v>0.89947782187500003</c:v>
                </c:pt>
                <c:pt idx="113">
                  <c:v>0.89861479374999997</c:v>
                </c:pt>
                <c:pt idx="114">
                  <c:v>0.89775176562499992</c:v>
                </c:pt>
                <c:pt idx="115">
                  <c:v>0.89688873749999998</c:v>
                </c:pt>
                <c:pt idx="116">
                  <c:v>0.89602570937500003</c:v>
                </c:pt>
              </c:numCache>
            </c:numRef>
          </c:val>
          <c:smooth val="0"/>
        </c:ser>
        <c:ser>
          <c:idx val="0"/>
          <c:order val="1"/>
          <c:tx>
            <c:strRef>
              <c:f>'FMEM- metal Film Resistor'!$H$10</c:f>
              <c:strCache>
                <c:ptCount val="1"/>
                <c:pt idx="0">
                  <c:v>Op Design Margin</c:v>
                </c:pt>
              </c:strCache>
            </c:strRef>
          </c:tx>
          <c:spPr>
            <a:ln w="28575" cap="rnd">
              <a:solidFill>
                <a:srgbClr val="FF0000"/>
              </a:solidFill>
              <a:round/>
            </a:ln>
            <a:effectLst/>
          </c:spPr>
          <c:marker>
            <c:symbol val="none"/>
          </c:marker>
          <c:cat>
            <c:numRef>
              <c:f>'FMEM- metal Film Resistor'!$E$11:$E$227</c:f>
              <c:numCache>
                <c:formatCode>General</c:formatCode>
                <c:ptCount val="217"/>
                <c:pt idx="0">
                  <c:v>1984</c:v>
                </c:pt>
                <c:pt idx="1">
                  <c:v>1985</c:v>
                </c:pt>
                <c:pt idx="2">
                  <c:v>1986</c:v>
                </c:pt>
                <c:pt idx="3">
                  <c:v>1987</c:v>
                </c:pt>
                <c:pt idx="4">
                  <c:v>1988</c:v>
                </c:pt>
                <c:pt idx="5">
                  <c:v>1989</c:v>
                </c:pt>
                <c:pt idx="6">
                  <c:v>1990</c:v>
                </c:pt>
                <c:pt idx="7">
                  <c:v>1991</c:v>
                </c:pt>
                <c:pt idx="8">
                  <c:v>1992</c:v>
                </c:pt>
                <c:pt idx="9">
                  <c:v>1993</c:v>
                </c:pt>
                <c:pt idx="10">
                  <c:v>1994</c:v>
                </c:pt>
                <c:pt idx="11">
                  <c:v>1995</c:v>
                </c:pt>
                <c:pt idx="12">
                  <c:v>1996</c:v>
                </c:pt>
                <c:pt idx="13">
                  <c:v>1997</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pt idx="29">
                  <c:v>2013</c:v>
                </c:pt>
                <c:pt idx="30">
                  <c:v>2014</c:v>
                </c:pt>
                <c:pt idx="31">
                  <c:v>2015</c:v>
                </c:pt>
                <c:pt idx="32">
                  <c:v>2016</c:v>
                </c:pt>
                <c:pt idx="33">
                  <c:v>2017</c:v>
                </c:pt>
                <c:pt idx="34">
                  <c:v>2018</c:v>
                </c:pt>
                <c:pt idx="35">
                  <c:v>2019</c:v>
                </c:pt>
                <c:pt idx="36">
                  <c:v>2020</c:v>
                </c:pt>
                <c:pt idx="37">
                  <c:v>2021</c:v>
                </c:pt>
                <c:pt idx="38">
                  <c:v>2022</c:v>
                </c:pt>
                <c:pt idx="39">
                  <c:v>2023</c:v>
                </c:pt>
                <c:pt idx="40">
                  <c:v>2024</c:v>
                </c:pt>
                <c:pt idx="41">
                  <c:v>2025</c:v>
                </c:pt>
                <c:pt idx="42">
                  <c:v>2026</c:v>
                </c:pt>
                <c:pt idx="43">
                  <c:v>2027</c:v>
                </c:pt>
                <c:pt idx="44">
                  <c:v>2028</c:v>
                </c:pt>
                <c:pt idx="45">
                  <c:v>2029</c:v>
                </c:pt>
                <c:pt idx="46">
                  <c:v>2030</c:v>
                </c:pt>
                <c:pt idx="47">
                  <c:v>2031</c:v>
                </c:pt>
                <c:pt idx="48">
                  <c:v>2032</c:v>
                </c:pt>
                <c:pt idx="49">
                  <c:v>2033</c:v>
                </c:pt>
                <c:pt idx="50">
                  <c:v>2034</c:v>
                </c:pt>
                <c:pt idx="51">
                  <c:v>2035</c:v>
                </c:pt>
                <c:pt idx="52">
                  <c:v>2036</c:v>
                </c:pt>
                <c:pt idx="53">
                  <c:v>2037</c:v>
                </c:pt>
                <c:pt idx="54">
                  <c:v>2038</c:v>
                </c:pt>
                <c:pt idx="55">
                  <c:v>2039</c:v>
                </c:pt>
                <c:pt idx="56">
                  <c:v>2040</c:v>
                </c:pt>
                <c:pt idx="57">
                  <c:v>2041</c:v>
                </c:pt>
                <c:pt idx="58">
                  <c:v>2042</c:v>
                </c:pt>
                <c:pt idx="59">
                  <c:v>2043</c:v>
                </c:pt>
                <c:pt idx="60">
                  <c:v>2044</c:v>
                </c:pt>
                <c:pt idx="61">
                  <c:v>2045</c:v>
                </c:pt>
                <c:pt idx="62">
                  <c:v>2046</c:v>
                </c:pt>
                <c:pt idx="63">
                  <c:v>2047</c:v>
                </c:pt>
                <c:pt idx="64">
                  <c:v>2048</c:v>
                </c:pt>
                <c:pt idx="65">
                  <c:v>2049</c:v>
                </c:pt>
                <c:pt idx="66">
                  <c:v>2050</c:v>
                </c:pt>
                <c:pt idx="67">
                  <c:v>2051</c:v>
                </c:pt>
                <c:pt idx="68">
                  <c:v>2052</c:v>
                </c:pt>
                <c:pt idx="69">
                  <c:v>2053</c:v>
                </c:pt>
                <c:pt idx="70">
                  <c:v>2054</c:v>
                </c:pt>
                <c:pt idx="71">
                  <c:v>2055</c:v>
                </c:pt>
                <c:pt idx="72">
                  <c:v>2056</c:v>
                </c:pt>
                <c:pt idx="73">
                  <c:v>2057</c:v>
                </c:pt>
                <c:pt idx="74">
                  <c:v>2058</c:v>
                </c:pt>
                <c:pt idx="75">
                  <c:v>2059</c:v>
                </c:pt>
                <c:pt idx="76">
                  <c:v>2060</c:v>
                </c:pt>
                <c:pt idx="77">
                  <c:v>2061</c:v>
                </c:pt>
                <c:pt idx="78">
                  <c:v>2062</c:v>
                </c:pt>
                <c:pt idx="79">
                  <c:v>2063</c:v>
                </c:pt>
                <c:pt idx="80">
                  <c:v>2064</c:v>
                </c:pt>
                <c:pt idx="81">
                  <c:v>2065</c:v>
                </c:pt>
                <c:pt idx="82">
                  <c:v>2066</c:v>
                </c:pt>
                <c:pt idx="83">
                  <c:v>2067</c:v>
                </c:pt>
                <c:pt idx="84">
                  <c:v>2068</c:v>
                </c:pt>
                <c:pt idx="85">
                  <c:v>2069</c:v>
                </c:pt>
                <c:pt idx="86">
                  <c:v>2070</c:v>
                </c:pt>
                <c:pt idx="87">
                  <c:v>2071</c:v>
                </c:pt>
                <c:pt idx="88">
                  <c:v>2072</c:v>
                </c:pt>
                <c:pt idx="89">
                  <c:v>2073</c:v>
                </c:pt>
                <c:pt idx="90">
                  <c:v>2074</c:v>
                </c:pt>
                <c:pt idx="91">
                  <c:v>2075</c:v>
                </c:pt>
                <c:pt idx="92">
                  <c:v>2076</c:v>
                </c:pt>
                <c:pt idx="93">
                  <c:v>2077</c:v>
                </c:pt>
                <c:pt idx="94">
                  <c:v>2078</c:v>
                </c:pt>
                <c:pt idx="95">
                  <c:v>2079</c:v>
                </c:pt>
                <c:pt idx="96">
                  <c:v>2080</c:v>
                </c:pt>
                <c:pt idx="97">
                  <c:v>2081</c:v>
                </c:pt>
                <c:pt idx="98">
                  <c:v>2082</c:v>
                </c:pt>
                <c:pt idx="99">
                  <c:v>2083</c:v>
                </c:pt>
                <c:pt idx="100">
                  <c:v>2084</c:v>
                </c:pt>
                <c:pt idx="101">
                  <c:v>2085</c:v>
                </c:pt>
                <c:pt idx="102">
                  <c:v>2086</c:v>
                </c:pt>
                <c:pt idx="103">
                  <c:v>2087</c:v>
                </c:pt>
                <c:pt idx="104">
                  <c:v>2088</c:v>
                </c:pt>
                <c:pt idx="105">
                  <c:v>2089</c:v>
                </c:pt>
                <c:pt idx="106">
                  <c:v>2090</c:v>
                </c:pt>
                <c:pt idx="107">
                  <c:v>2091</c:v>
                </c:pt>
                <c:pt idx="108">
                  <c:v>2092</c:v>
                </c:pt>
                <c:pt idx="109">
                  <c:v>2093</c:v>
                </c:pt>
                <c:pt idx="110">
                  <c:v>2094</c:v>
                </c:pt>
                <c:pt idx="111">
                  <c:v>2095</c:v>
                </c:pt>
                <c:pt idx="112">
                  <c:v>2096</c:v>
                </c:pt>
                <c:pt idx="113">
                  <c:v>2097</c:v>
                </c:pt>
                <c:pt idx="114">
                  <c:v>2098</c:v>
                </c:pt>
                <c:pt idx="115">
                  <c:v>2099</c:v>
                </c:pt>
                <c:pt idx="116">
                  <c:v>2100</c:v>
                </c:pt>
                <c:pt idx="117">
                  <c:v>2101</c:v>
                </c:pt>
                <c:pt idx="118">
                  <c:v>2102</c:v>
                </c:pt>
                <c:pt idx="119">
                  <c:v>2103</c:v>
                </c:pt>
                <c:pt idx="120">
                  <c:v>2104</c:v>
                </c:pt>
                <c:pt idx="121">
                  <c:v>2105</c:v>
                </c:pt>
                <c:pt idx="122">
                  <c:v>2106</c:v>
                </c:pt>
                <c:pt idx="123">
                  <c:v>2107</c:v>
                </c:pt>
                <c:pt idx="124">
                  <c:v>2108</c:v>
                </c:pt>
                <c:pt idx="125">
                  <c:v>2109</c:v>
                </c:pt>
                <c:pt idx="126">
                  <c:v>2110</c:v>
                </c:pt>
                <c:pt idx="127">
                  <c:v>2111</c:v>
                </c:pt>
                <c:pt idx="128">
                  <c:v>2112</c:v>
                </c:pt>
                <c:pt idx="129">
                  <c:v>2113</c:v>
                </c:pt>
                <c:pt idx="130">
                  <c:v>2114</c:v>
                </c:pt>
                <c:pt idx="131">
                  <c:v>2115</c:v>
                </c:pt>
                <c:pt idx="132">
                  <c:v>2116</c:v>
                </c:pt>
                <c:pt idx="133">
                  <c:v>2117</c:v>
                </c:pt>
                <c:pt idx="134">
                  <c:v>2118</c:v>
                </c:pt>
                <c:pt idx="135">
                  <c:v>2119</c:v>
                </c:pt>
                <c:pt idx="136">
                  <c:v>2120</c:v>
                </c:pt>
                <c:pt idx="137">
                  <c:v>2121</c:v>
                </c:pt>
                <c:pt idx="138">
                  <c:v>2122</c:v>
                </c:pt>
                <c:pt idx="139">
                  <c:v>2123</c:v>
                </c:pt>
                <c:pt idx="140">
                  <c:v>2124</c:v>
                </c:pt>
                <c:pt idx="141">
                  <c:v>2125</c:v>
                </c:pt>
                <c:pt idx="142">
                  <c:v>2126</c:v>
                </c:pt>
                <c:pt idx="143">
                  <c:v>2127</c:v>
                </c:pt>
                <c:pt idx="144">
                  <c:v>2128</c:v>
                </c:pt>
                <c:pt idx="145">
                  <c:v>2129</c:v>
                </c:pt>
                <c:pt idx="146">
                  <c:v>2130</c:v>
                </c:pt>
                <c:pt idx="147">
                  <c:v>2131</c:v>
                </c:pt>
                <c:pt idx="148">
                  <c:v>2132</c:v>
                </c:pt>
                <c:pt idx="149">
                  <c:v>2133</c:v>
                </c:pt>
                <c:pt idx="150">
                  <c:v>2134</c:v>
                </c:pt>
                <c:pt idx="151">
                  <c:v>2135</c:v>
                </c:pt>
                <c:pt idx="152">
                  <c:v>2136</c:v>
                </c:pt>
                <c:pt idx="153">
                  <c:v>2137</c:v>
                </c:pt>
                <c:pt idx="154">
                  <c:v>2138</c:v>
                </c:pt>
                <c:pt idx="155">
                  <c:v>2139</c:v>
                </c:pt>
                <c:pt idx="156">
                  <c:v>2140</c:v>
                </c:pt>
                <c:pt idx="157">
                  <c:v>2141</c:v>
                </c:pt>
                <c:pt idx="158">
                  <c:v>2142</c:v>
                </c:pt>
                <c:pt idx="159">
                  <c:v>2143</c:v>
                </c:pt>
                <c:pt idx="160">
                  <c:v>2144</c:v>
                </c:pt>
                <c:pt idx="161">
                  <c:v>2145</c:v>
                </c:pt>
                <c:pt idx="162">
                  <c:v>2146</c:v>
                </c:pt>
                <c:pt idx="163">
                  <c:v>2147</c:v>
                </c:pt>
                <c:pt idx="164">
                  <c:v>2148</c:v>
                </c:pt>
                <c:pt idx="165">
                  <c:v>2149</c:v>
                </c:pt>
                <c:pt idx="166">
                  <c:v>2150</c:v>
                </c:pt>
                <c:pt idx="167">
                  <c:v>2151</c:v>
                </c:pt>
                <c:pt idx="168">
                  <c:v>2152</c:v>
                </c:pt>
                <c:pt idx="169">
                  <c:v>2153</c:v>
                </c:pt>
                <c:pt idx="170">
                  <c:v>2154</c:v>
                </c:pt>
                <c:pt idx="171">
                  <c:v>2155</c:v>
                </c:pt>
                <c:pt idx="172">
                  <c:v>2156</c:v>
                </c:pt>
                <c:pt idx="173">
                  <c:v>2157</c:v>
                </c:pt>
                <c:pt idx="174">
                  <c:v>2158</c:v>
                </c:pt>
                <c:pt idx="175">
                  <c:v>2159</c:v>
                </c:pt>
                <c:pt idx="176">
                  <c:v>2160</c:v>
                </c:pt>
                <c:pt idx="177">
                  <c:v>2161</c:v>
                </c:pt>
                <c:pt idx="178">
                  <c:v>2162</c:v>
                </c:pt>
                <c:pt idx="179">
                  <c:v>2163</c:v>
                </c:pt>
                <c:pt idx="180">
                  <c:v>2164</c:v>
                </c:pt>
                <c:pt idx="181">
                  <c:v>2165</c:v>
                </c:pt>
                <c:pt idx="182">
                  <c:v>2166</c:v>
                </c:pt>
                <c:pt idx="183">
                  <c:v>2167</c:v>
                </c:pt>
                <c:pt idx="184">
                  <c:v>2168</c:v>
                </c:pt>
                <c:pt idx="185">
                  <c:v>2169</c:v>
                </c:pt>
                <c:pt idx="186">
                  <c:v>2170</c:v>
                </c:pt>
                <c:pt idx="187">
                  <c:v>2171</c:v>
                </c:pt>
                <c:pt idx="188">
                  <c:v>2172</c:v>
                </c:pt>
                <c:pt idx="189">
                  <c:v>2173</c:v>
                </c:pt>
                <c:pt idx="190">
                  <c:v>2174</c:v>
                </c:pt>
                <c:pt idx="191">
                  <c:v>2175</c:v>
                </c:pt>
                <c:pt idx="192">
                  <c:v>2176</c:v>
                </c:pt>
                <c:pt idx="193">
                  <c:v>2177</c:v>
                </c:pt>
                <c:pt idx="194">
                  <c:v>2178</c:v>
                </c:pt>
                <c:pt idx="195">
                  <c:v>2179</c:v>
                </c:pt>
                <c:pt idx="196">
                  <c:v>2180</c:v>
                </c:pt>
                <c:pt idx="197">
                  <c:v>2181</c:v>
                </c:pt>
                <c:pt idx="198">
                  <c:v>2182</c:v>
                </c:pt>
                <c:pt idx="199">
                  <c:v>2183</c:v>
                </c:pt>
                <c:pt idx="200">
                  <c:v>2184</c:v>
                </c:pt>
                <c:pt idx="201">
                  <c:v>2185</c:v>
                </c:pt>
                <c:pt idx="202">
                  <c:v>2186</c:v>
                </c:pt>
                <c:pt idx="203">
                  <c:v>2187</c:v>
                </c:pt>
                <c:pt idx="204">
                  <c:v>2188</c:v>
                </c:pt>
                <c:pt idx="205">
                  <c:v>2189</c:v>
                </c:pt>
                <c:pt idx="206">
                  <c:v>2190</c:v>
                </c:pt>
                <c:pt idx="207">
                  <c:v>2191</c:v>
                </c:pt>
                <c:pt idx="208">
                  <c:v>2192</c:v>
                </c:pt>
                <c:pt idx="209">
                  <c:v>2193</c:v>
                </c:pt>
                <c:pt idx="210">
                  <c:v>2194</c:v>
                </c:pt>
                <c:pt idx="211">
                  <c:v>2195</c:v>
                </c:pt>
                <c:pt idx="212">
                  <c:v>2196</c:v>
                </c:pt>
                <c:pt idx="213">
                  <c:v>2197</c:v>
                </c:pt>
                <c:pt idx="214">
                  <c:v>2198</c:v>
                </c:pt>
                <c:pt idx="215">
                  <c:v>2199</c:v>
                </c:pt>
                <c:pt idx="216">
                  <c:v>2200</c:v>
                </c:pt>
              </c:numCache>
            </c:numRef>
          </c:cat>
          <c:val>
            <c:numRef>
              <c:f>'FMEM- metal Film Resistor'!$H$11:$H$127</c:f>
              <c:numCache>
                <c:formatCode>General</c:formatCode>
                <c:ptCount val="117"/>
                <c:pt idx="0">
                  <c:v>0.95</c:v>
                </c:pt>
                <c:pt idx="1">
                  <c:v>0.95</c:v>
                </c:pt>
                <c:pt idx="2">
                  <c:v>0.95</c:v>
                </c:pt>
                <c:pt idx="3">
                  <c:v>0.95</c:v>
                </c:pt>
                <c:pt idx="4">
                  <c:v>0.95</c:v>
                </c:pt>
                <c:pt idx="5">
                  <c:v>0.95</c:v>
                </c:pt>
                <c:pt idx="6">
                  <c:v>0.95</c:v>
                </c:pt>
                <c:pt idx="7">
                  <c:v>0.95</c:v>
                </c:pt>
                <c:pt idx="8">
                  <c:v>0.95</c:v>
                </c:pt>
                <c:pt idx="9">
                  <c:v>0.95</c:v>
                </c:pt>
                <c:pt idx="10">
                  <c:v>0.95</c:v>
                </c:pt>
                <c:pt idx="11">
                  <c:v>0.95</c:v>
                </c:pt>
                <c:pt idx="12">
                  <c:v>0.95</c:v>
                </c:pt>
                <c:pt idx="13">
                  <c:v>0.95</c:v>
                </c:pt>
                <c:pt idx="14">
                  <c:v>0.95</c:v>
                </c:pt>
                <c:pt idx="15">
                  <c:v>0.95</c:v>
                </c:pt>
                <c:pt idx="16">
                  <c:v>0.95</c:v>
                </c:pt>
                <c:pt idx="17">
                  <c:v>0.95</c:v>
                </c:pt>
                <c:pt idx="18">
                  <c:v>0.95</c:v>
                </c:pt>
                <c:pt idx="19">
                  <c:v>0.95</c:v>
                </c:pt>
                <c:pt idx="20">
                  <c:v>0.95</c:v>
                </c:pt>
                <c:pt idx="21">
                  <c:v>0.95</c:v>
                </c:pt>
                <c:pt idx="22">
                  <c:v>0.95</c:v>
                </c:pt>
                <c:pt idx="23">
                  <c:v>0.95</c:v>
                </c:pt>
                <c:pt idx="24">
                  <c:v>0.95</c:v>
                </c:pt>
                <c:pt idx="25">
                  <c:v>0.95</c:v>
                </c:pt>
                <c:pt idx="26">
                  <c:v>0.95</c:v>
                </c:pt>
                <c:pt idx="27">
                  <c:v>0.95</c:v>
                </c:pt>
                <c:pt idx="28">
                  <c:v>0.95</c:v>
                </c:pt>
                <c:pt idx="29">
                  <c:v>0.95</c:v>
                </c:pt>
                <c:pt idx="30">
                  <c:v>0.95</c:v>
                </c:pt>
                <c:pt idx="31">
                  <c:v>0.95</c:v>
                </c:pt>
                <c:pt idx="32">
                  <c:v>0.95</c:v>
                </c:pt>
                <c:pt idx="33">
                  <c:v>0.95</c:v>
                </c:pt>
                <c:pt idx="34">
                  <c:v>0.95</c:v>
                </c:pt>
                <c:pt idx="35">
                  <c:v>0.95</c:v>
                </c:pt>
                <c:pt idx="36">
                  <c:v>0.95</c:v>
                </c:pt>
                <c:pt idx="37">
                  <c:v>0.95</c:v>
                </c:pt>
                <c:pt idx="38">
                  <c:v>0.95</c:v>
                </c:pt>
                <c:pt idx="39">
                  <c:v>0.95</c:v>
                </c:pt>
                <c:pt idx="40">
                  <c:v>0.95</c:v>
                </c:pt>
                <c:pt idx="41">
                  <c:v>0.95</c:v>
                </c:pt>
                <c:pt idx="42">
                  <c:v>0.95</c:v>
                </c:pt>
                <c:pt idx="43">
                  <c:v>0.95</c:v>
                </c:pt>
                <c:pt idx="44">
                  <c:v>0.95</c:v>
                </c:pt>
                <c:pt idx="45">
                  <c:v>0.95</c:v>
                </c:pt>
                <c:pt idx="46">
                  <c:v>0.95</c:v>
                </c:pt>
                <c:pt idx="47">
                  <c:v>0.95</c:v>
                </c:pt>
                <c:pt idx="48">
                  <c:v>0.95</c:v>
                </c:pt>
                <c:pt idx="49">
                  <c:v>0.95</c:v>
                </c:pt>
                <c:pt idx="50">
                  <c:v>0.95</c:v>
                </c:pt>
                <c:pt idx="51">
                  <c:v>0.95</c:v>
                </c:pt>
                <c:pt idx="52">
                  <c:v>0.95</c:v>
                </c:pt>
                <c:pt idx="53">
                  <c:v>0.95</c:v>
                </c:pt>
                <c:pt idx="54">
                  <c:v>0.95</c:v>
                </c:pt>
                <c:pt idx="55">
                  <c:v>0.95</c:v>
                </c:pt>
                <c:pt idx="56">
                  <c:v>0.95</c:v>
                </c:pt>
                <c:pt idx="57">
                  <c:v>0.95</c:v>
                </c:pt>
                <c:pt idx="58">
                  <c:v>0.95</c:v>
                </c:pt>
                <c:pt idx="59">
                  <c:v>0.95</c:v>
                </c:pt>
                <c:pt idx="60">
                  <c:v>0.95</c:v>
                </c:pt>
                <c:pt idx="61">
                  <c:v>0.95</c:v>
                </c:pt>
                <c:pt idx="62">
                  <c:v>0.95</c:v>
                </c:pt>
                <c:pt idx="63">
                  <c:v>0.95</c:v>
                </c:pt>
                <c:pt idx="64">
                  <c:v>0.95</c:v>
                </c:pt>
                <c:pt idx="65">
                  <c:v>0.95</c:v>
                </c:pt>
                <c:pt idx="66">
                  <c:v>0.95</c:v>
                </c:pt>
                <c:pt idx="67">
                  <c:v>0.95</c:v>
                </c:pt>
                <c:pt idx="68">
                  <c:v>0.95</c:v>
                </c:pt>
                <c:pt idx="69">
                  <c:v>0.95</c:v>
                </c:pt>
                <c:pt idx="70">
                  <c:v>0.95</c:v>
                </c:pt>
                <c:pt idx="71">
                  <c:v>0.95</c:v>
                </c:pt>
                <c:pt idx="72">
                  <c:v>0.95</c:v>
                </c:pt>
                <c:pt idx="73">
                  <c:v>0.95</c:v>
                </c:pt>
                <c:pt idx="74">
                  <c:v>0.95</c:v>
                </c:pt>
                <c:pt idx="75">
                  <c:v>0.95</c:v>
                </c:pt>
                <c:pt idx="76">
                  <c:v>0.95</c:v>
                </c:pt>
                <c:pt idx="77">
                  <c:v>0.95</c:v>
                </c:pt>
                <c:pt idx="78">
                  <c:v>0.95</c:v>
                </c:pt>
                <c:pt idx="79">
                  <c:v>0.95</c:v>
                </c:pt>
                <c:pt idx="80">
                  <c:v>0.95</c:v>
                </c:pt>
                <c:pt idx="81">
                  <c:v>0.95</c:v>
                </c:pt>
                <c:pt idx="82">
                  <c:v>0.95</c:v>
                </c:pt>
                <c:pt idx="83">
                  <c:v>0.95</c:v>
                </c:pt>
                <c:pt idx="84">
                  <c:v>0.95</c:v>
                </c:pt>
                <c:pt idx="85">
                  <c:v>0.95</c:v>
                </c:pt>
                <c:pt idx="86">
                  <c:v>0.95</c:v>
                </c:pt>
                <c:pt idx="87">
                  <c:v>0.95</c:v>
                </c:pt>
                <c:pt idx="88">
                  <c:v>0.95</c:v>
                </c:pt>
                <c:pt idx="89">
                  <c:v>0.95</c:v>
                </c:pt>
                <c:pt idx="90">
                  <c:v>0.95</c:v>
                </c:pt>
                <c:pt idx="91">
                  <c:v>0.95</c:v>
                </c:pt>
                <c:pt idx="92">
                  <c:v>0.95</c:v>
                </c:pt>
                <c:pt idx="93">
                  <c:v>0.95</c:v>
                </c:pt>
                <c:pt idx="94">
                  <c:v>0.95</c:v>
                </c:pt>
                <c:pt idx="95">
                  <c:v>0.95</c:v>
                </c:pt>
                <c:pt idx="96">
                  <c:v>0.95</c:v>
                </c:pt>
                <c:pt idx="97">
                  <c:v>0.95</c:v>
                </c:pt>
                <c:pt idx="98">
                  <c:v>0.95</c:v>
                </c:pt>
                <c:pt idx="99">
                  <c:v>0.95</c:v>
                </c:pt>
                <c:pt idx="100">
                  <c:v>0.95</c:v>
                </c:pt>
                <c:pt idx="101">
                  <c:v>0.95</c:v>
                </c:pt>
                <c:pt idx="102">
                  <c:v>0.95</c:v>
                </c:pt>
                <c:pt idx="103">
                  <c:v>0.95</c:v>
                </c:pt>
                <c:pt idx="104">
                  <c:v>0.95</c:v>
                </c:pt>
                <c:pt idx="105">
                  <c:v>0.95</c:v>
                </c:pt>
                <c:pt idx="106">
                  <c:v>0.95</c:v>
                </c:pt>
                <c:pt idx="107">
                  <c:v>0.95</c:v>
                </c:pt>
                <c:pt idx="108">
                  <c:v>0.95</c:v>
                </c:pt>
                <c:pt idx="109">
                  <c:v>0.95</c:v>
                </c:pt>
                <c:pt idx="110">
                  <c:v>0.95</c:v>
                </c:pt>
                <c:pt idx="111">
                  <c:v>0.95</c:v>
                </c:pt>
                <c:pt idx="112">
                  <c:v>0.95</c:v>
                </c:pt>
                <c:pt idx="113">
                  <c:v>0.95</c:v>
                </c:pt>
                <c:pt idx="114">
                  <c:v>0.95</c:v>
                </c:pt>
                <c:pt idx="115">
                  <c:v>0.95</c:v>
                </c:pt>
                <c:pt idx="116">
                  <c:v>0.95</c:v>
                </c:pt>
              </c:numCache>
            </c:numRef>
          </c:val>
          <c:smooth val="0"/>
        </c:ser>
        <c:dLbls>
          <c:showLegendKey val="0"/>
          <c:showVal val="0"/>
          <c:showCatName val="0"/>
          <c:showSerName val="0"/>
          <c:showPercent val="0"/>
          <c:showBubbleSize val="0"/>
        </c:dLbls>
        <c:smooth val="0"/>
        <c:axId val="206328504"/>
        <c:axId val="206328896"/>
      </c:lineChart>
      <c:catAx>
        <c:axId val="206328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6328896"/>
        <c:crosses val="autoZero"/>
        <c:auto val="1"/>
        <c:lblAlgn val="ctr"/>
        <c:lblOffset val="100"/>
        <c:noMultiLvlLbl val="0"/>
      </c:catAx>
      <c:valAx>
        <c:axId val="206328896"/>
        <c:scaling>
          <c:orientation val="minMax"/>
          <c:max val="1"/>
          <c:min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6328504"/>
        <c:crosses val="autoZero"/>
        <c:crossBetween val="between"/>
        <c:majorUnit val="1.0000000000000002E-2"/>
      </c:valAx>
      <c:spPr>
        <a:noFill/>
        <a:ln w="25400">
          <a:noFill/>
        </a:ln>
        <a:effectLst/>
      </c:spPr>
    </c:plotArea>
    <c:legend>
      <c:legendPos val="b"/>
      <c:layout>
        <c:manualLayout>
          <c:xMode val="edge"/>
          <c:yMode val="edge"/>
          <c:x val="0.21394917098777291"/>
          <c:y val="0.94106003872803567"/>
          <c:w val="0.72556955380577426"/>
          <c:h val="4.40316193352543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bg1">
          <a:lumMod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0.28044</cdr:x>
      <cdr:y>0.06067</cdr:y>
    </cdr:from>
    <cdr:to>
      <cdr:x>0.70862</cdr:x>
      <cdr:y>0.13699</cdr:y>
    </cdr:to>
    <cdr:sp macro="" textlink="">
      <cdr:nvSpPr>
        <cdr:cNvPr id="2" name="TextBox 1"/>
        <cdr:cNvSpPr txBox="1"/>
      </cdr:nvSpPr>
      <cdr:spPr>
        <a:xfrm xmlns:a="http://schemas.openxmlformats.org/drawingml/2006/main">
          <a:off x="1952625" y="295275"/>
          <a:ext cx="2981325" cy="3714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0.26036</cdr:x>
      <cdr:y>0.02938</cdr:y>
    </cdr:from>
    <cdr:to>
      <cdr:x>0.77883</cdr:x>
      <cdr:y>0.11158</cdr:y>
    </cdr:to>
    <cdr:sp macro="" textlink="">
      <cdr:nvSpPr>
        <cdr:cNvPr id="3" name="TextBox 2"/>
        <cdr:cNvSpPr txBox="1"/>
      </cdr:nvSpPr>
      <cdr:spPr>
        <a:xfrm xmlns:a="http://schemas.openxmlformats.org/drawingml/2006/main">
          <a:off x="2033553" y="161735"/>
          <a:ext cx="4049510" cy="45254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a:t>FBPEU</a:t>
          </a:r>
          <a:r>
            <a:rPr lang="en-US" sz="1600" b="1" baseline="0"/>
            <a:t> Service Life Estimate</a:t>
          </a:r>
          <a:endParaRPr lang="en-US" sz="1600" b="1"/>
        </a:p>
      </cdr:txBody>
    </cdr:sp>
  </cdr:relSizeAnchor>
  <cdr:relSizeAnchor xmlns:cdr="http://schemas.openxmlformats.org/drawingml/2006/chartDrawing">
    <cdr:from>
      <cdr:x>0.32505</cdr:x>
      <cdr:y>0.42</cdr:y>
    </cdr:from>
    <cdr:to>
      <cdr:x>0.44536</cdr:x>
      <cdr:y>0.48602</cdr:y>
    </cdr:to>
    <cdr:sp macro="" textlink="">
      <cdr:nvSpPr>
        <cdr:cNvPr id="4" name="TextBox 16"/>
        <cdr:cNvSpPr txBox="1"/>
      </cdr:nvSpPr>
      <cdr:spPr>
        <a:xfrm xmlns:a="http://schemas.openxmlformats.org/drawingml/2006/main">
          <a:off x="2241384" y="1957835"/>
          <a:ext cx="829605"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Today</a:t>
          </a:r>
          <a:endParaRPr lang="en-US" sz="1400" dirty="0"/>
        </a:p>
      </cdr:txBody>
    </cdr:sp>
  </cdr:relSizeAnchor>
  <cdr:relSizeAnchor xmlns:cdr="http://schemas.openxmlformats.org/drawingml/2006/chartDrawing">
    <cdr:from>
      <cdr:x>0.59076</cdr:x>
      <cdr:y>0.42</cdr:y>
    </cdr:from>
    <cdr:to>
      <cdr:x>0.66864</cdr:x>
      <cdr:y>0.48602</cdr:y>
    </cdr:to>
    <cdr:sp macro="" textlink="">
      <cdr:nvSpPr>
        <cdr:cNvPr id="5" name="TextBox 16"/>
        <cdr:cNvSpPr txBox="1"/>
      </cdr:nvSpPr>
      <cdr:spPr>
        <a:xfrm xmlns:a="http://schemas.openxmlformats.org/drawingml/2006/main">
          <a:off x="4073632" y="1957839"/>
          <a:ext cx="537052"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SLE </a:t>
          </a:r>
          <a:endParaRPr lang="en-US" sz="1400" dirty="0"/>
        </a:p>
      </cdr:txBody>
    </cdr:sp>
  </cdr:relSizeAnchor>
  <cdr:relSizeAnchor xmlns:cdr="http://schemas.openxmlformats.org/drawingml/2006/chartDrawing">
    <cdr:from>
      <cdr:x>0.72563</cdr:x>
      <cdr:y>0.30353</cdr:y>
    </cdr:from>
    <cdr:to>
      <cdr:x>0.84594</cdr:x>
      <cdr:y>0.36955</cdr:y>
    </cdr:to>
    <cdr:sp macro="" textlink="">
      <cdr:nvSpPr>
        <cdr:cNvPr id="6" name="TextBox 16"/>
        <cdr:cNvSpPr txBox="1"/>
      </cdr:nvSpPr>
      <cdr:spPr>
        <a:xfrm xmlns:a="http://schemas.openxmlformats.org/drawingml/2006/main">
          <a:off x="5003674" y="1414914"/>
          <a:ext cx="829605"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smtClean="0"/>
            <a:t>2%</a:t>
          </a:r>
          <a:endParaRPr lang="en-US" sz="1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vl1pPr>
          </a:lstStyle>
          <a:p>
            <a:fld id="{B32CDC8F-925B-4A8E-98D2-824280A11A3D}" type="datetimeFigureOut">
              <a:rPr lang="en-US" smtClean="0"/>
              <a:t>10/25/2016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35" tIns="45718" rIns="91435" bIns="45718"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35" tIns="45718" rIns="91435" bIns="45718" rtlCol="0" anchor="b"/>
          <a:lstStyle>
            <a:lvl1pPr algn="r">
              <a:defRPr sz="1200"/>
            </a:lvl1pPr>
          </a:lstStyle>
          <a:p>
            <a:fld id="{6DB92382-C756-4AC5-B78F-03A9C0FCD34A}" type="slidenum">
              <a:rPr lang="en-US" smtClean="0"/>
              <a:t>‹#›</a:t>
            </a:fld>
            <a:endParaRPr lang="en-US"/>
          </a:p>
        </p:txBody>
      </p:sp>
    </p:spTree>
    <p:extLst>
      <p:ext uri="{BB962C8B-B14F-4D97-AF65-F5344CB8AC3E}">
        <p14:creationId xmlns:p14="http://schemas.microsoft.com/office/powerpoint/2010/main" val="3567262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1</a:t>
            </a:fld>
            <a:endParaRPr lang="en-US"/>
          </a:p>
        </p:txBody>
      </p:sp>
    </p:spTree>
    <p:extLst>
      <p:ext uri="{BB962C8B-B14F-4D97-AF65-F5344CB8AC3E}">
        <p14:creationId xmlns:p14="http://schemas.microsoft.com/office/powerpoint/2010/main" val="201463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29</a:t>
            </a:fld>
            <a:endParaRPr lang="en-US"/>
          </a:p>
        </p:txBody>
      </p:sp>
    </p:spTree>
    <p:extLst>
      <p:ext uri="{BB962C8B-B14F-4D97-AF65-F5344CB8AC3E}">
        <p14:creationId xmlns:p14="http://schemas.microsoft.com/office/powerpoint/2010/main" val="330644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B92382-C756-4AC5-B78F-03A9C0FCD34A}" type="slidenum">
              <a:rPr lang="en-US" smtClean="0"/>
              <a:t>31</a:t>
            </a:fld>
            <a:endParaRPr lang="en-US"/>
          </a:p>
        </p:txBody>
      </p:sp>
    </p:spTree>
    <p:extLst>
      <p:ext uri="{BB962C8B-B14F-4D97-AF65-F5344CB8AC3E}">
        <p14:creationId xmlns:p14="http://schemas.microsoft.com/office/powerpoint/2010/main" val="246006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2</a:t>
            </a:fld>
            <a:endParaRPr lang="en-US"/>
          </a:p>
        </p:txBody>
      </p:sp>
    </p:spTree>
    <p:extLst>
      <p:ext uri="{BB962C8B-B14F-4D97-AF65-F5344CB8AC3E}">
        <p14:creationId xmlns:p14="http://schemas.microsoft.com/office/powerpoint/2010/main" val="103530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4</a:t>
            </a:fld>
            <a:endParaRPr lang="en-US"/>
          </a:p>
        </p:txBody>
      </p:sp>
    </p:spTree>
    <p:extLst>
      <p:ext uri="{BB962C8B-B14F-4D97-AF65-F5344CB8AC3E}">
        <p14:creationId xmlns:p14="http://schemas.microsoft.com/office/powerpoint/2010/main" val="36642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E464D-EF99-4B3C-83AF-F55B9CB62258}" type="slidenum">
              <a:rPr lang="en-US" smtClean="0"/>
              <a:t>9</a:t>
            </a:fld>
            <a:endParaRPr lang="en-US"/>
          </a:p>
        </p:txBody>
      </p:sp>
    </p:spTree>
    <p:extLst>
      <p:ext uri="{BB962C8B-B14F-4D97-AF65-F5344CB8AC3E}">
        <p14:creationId xmlns:p14="http://schemas.microsoft.com/office/powerpoint/2010/main" val="3703524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13</a:t>
            </a:fld>
            <a:endParaRPr lang="en-US"/>
          </a:p>
        </p:txBody>
      </p:sp>
    </p:spTree>
    <p:extLst>
      <p:ext uri="{BB962C8B-B14F-4D97-AF65-F5344CB8AC3E}">
        <p14:creationId xmlns:p14="http://schemas.microsoft.com/office/powerpoint/2010/main" val="287399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disassembly activities required to remove the capacitor  (Sample A) from the A1 Electronic Assembly resulted in some grinding on the metal case of the capacitors and most certainly resulted in this deposit of metal fines ( hot particle) in the glass seal.</a:t>
            </a:r>
          </a:p>
        </p:txBody>
      </p:sp>
      <p:sp>
        <p:nvSpPr>
          <p:cNvPr id="4" name="Slide Number Placeholder 3"/>
          <p:cNvSpPr>
            <a:spLocks noGrp="1"/>
          </p:cNvSpPr>
          <p:nvPr>
            <p:ph type="sldNum" sz="quarter" idx="10"/>
          </p:nvPr>
        </p:nvSpPr>
        <p:spPr/>
        <p:txBody>
          <a:bodyPr/>
          <a:lstStyle/>
          <a:p>
            <a:fld id="{6DB92382-C756-4AC5-B78F-03A9C0FCD34A}" type="slidenum">
              <a:rPr lang="en-US" smtClean="0"/>
              <a:t>17</a:t>
            </a:fld>
            <a:endParaRPr lang="en-US"/>
          </a:p>
        </p:txBody>
      </p:sp>
    </p:spTree>
    <p:extLst>
      <p:ext uri="{BB962C8B-B14F-4D97-AF65-F5344CB8AC3E}">
        <p14:creationId xmlns:p14="http://schemas.microsoft.com/office/powerpoint/2010/main" val="393112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22</a:t>
            </a:fld>
            <a:endParaRPr lang="en-US"/>
          </a:p>
        </p:txBody>
      </p:sp>
    </p:spTree>
    <p:extLst>
      <p:ext uri="{BB962C8B-B14F-4D97-AF65-F5344CB8AC3E}">
        <p14:creationId xmlns:p14="http://schemas.microsoft.com/office/powerpoint/2010/main" val="1830017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HEMP testing consist of two part:</a:t>
            </a:r>
            <a:r>
              <a:rPr lang="en-US" baseline="0" dirty="0" smtClean="0"/>
              <a:t> Skin-on and Cable shielding (Skin off). </a:t>
            </a:r>
          </a:p>
          <a:p>
            <a:r>
              <a:rPr lang="en-US" baseline="0" dirty="0" smtClean="0"/>
              <a:t>Skin-on showed ALCM had proper shielding against HEMP</a:t>
            </a:r>
          </a:p>
          <a:p>
            <a:r>
              <a:rPr lang="en-US" baseline="0" dirty="0" smtClean="0"/>
              <a:t>Skin-off showed cable shielding  had proper EMP hardness protection during HEMP</a:t>
            </a:r>
          </a:p>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23</a:t>
            </a:fld>
            <a:endParaRPr lang="en-US"/>
          </a:p>
        </p:txBody>
      </p:sp>
    </p:spTree>
    <p:extLst>
      <p:ext uri="{BB962C8B-B14F-4D97-AF65-F5344CB8AC3E}">
        <p14:creationId xmlns:p14="http://schemas.microsoft.com/office/powerpoint/2010/main" val="395264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50">
              <a:defRPr/>
            </a:pPr>
            <a:r>
              <a:rPr lang="en-US" dirty="0"/>
              <a:t>Thermal cycling effects film stability leads to oxidation of the resistance alloy, this could cause change in electrical characteristics</a:t>
            </a:r>
            <a:endParaRPr lang="en-US"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6DB92382-C756-4AC5-B78F-03A9C0FCD34A}" type="slidenum">
              <a:rPr lang="en-US" smtClean="0"/>
              <a:t>25</a:t>
            </a:fld>
            <a:endParaRPr lang="en-US"/>
          </a:p>
        </p:txBody>
      </p:sp>
    </p:spTree>
    <p:extLst>
      <p:ext uri="{BB962C8B-B14F-4D97-AF65-F5344CB8AC3E}">
        <p14:creationId xmlns:p14="http://schemas.microsoft.com/office/powerpoint/2010/main" val="2696538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2027237" y="1280160"/>
            <a:ext cx="5089535" cy="307777"/>
          </a:xfrm>
          <a:prstGeom prst="rect">
            <a:avLst/>
          </a:prstGeom>
          <a:noFill/>
          <a:ln w="9525">
            <a:noFill/>
            <a:miter lim="800000"/>
            <a:headEnd/>
            <a:tailEnd/>
          </a:ln>
          <a:effectLst/>
        </p:spPr>
        <p:txBody>
          <a:bodyPr wrap="none" lIns="0" tIns="0" rIns="0" bIns="0">
            <a:spAutoFit/>
          </a:bodyPr>
          <a:lstStyle/>
          <a:p>
            <a:pPr algn="ctr">
              <a:spcBef>
                <a:spcPct val="50000"/>
              </a:spcBef>
            </a:pPr>
            <a:r>
              <a:rPr lang="en-US" sz="2000" b="1" i="1" spc="300" dirty="0" smtClean="0">
                <a:latin typeface="Century Schoolbook" pitchFamily="18" charset="0"/>
              </a:rPr>
              <a:t>Never</a:t>
            </a:r>
            <a:r>
              <a:rPr lang="en-US" sz="2000" b="1" i="1" spc="300" baseline="0" dirty="0" smtClean="0">
                <a:latin typeface="Century Schoolbook" pitchFamily="18" charset="0"/>
              </a:rPr>
              <a:t> Doubted, Always Feared</a:t>
            </a:r>
            <a:endParaRPr lang="en-US" sz="2000" b="1" i="1" spc="300" dirty="0">
              <a:latin typeface="Century Schoolbook" pitchFamily="18" charset="0"/>
            </a:endParaRPr>
          </a:p>
        </p:txBody>
      </p:sp>
      <p:sp>
        <p:nvSpPr>
          <p:cNvPr id="50190" name="Text Box 14"/>
          <p:cNvSpPr txBox="1">
            <a:spLocks noChangeArrowheads="1"/>
          </p:cNvSpPr>
          <p:nvPr/>
        </p:nvSpPr>
        <p:spPr bwMode="auto">
          <a:xfrm>
            <a:off x="364118" y="548640"/>
            <a:ext cx="8415765" cy="492443"/>
          </a:xfrm>
          <a:prstGeom prst="rect">
            <a:avLst/>
          </a:prstGeom>
          <a:noFill/>
          <a:ln w="9525">
            <a:noFill/>
            <a:miter lim="800000"/>
            <a:headEnd/>
            <a:tailEnd/>
          </a:ln>
          <a:effectLst/>
        </p:spPr>
        <p:txBody>
          <a:bodyPr wrap="none" lIns="0" tIns="0" rIns="0" bIns="0">
            <a:spAutoFit/>
          </a:bodyPr>
          <a:lstStyle/>
          <a:p>
            <a:pPr algn="ctr"/>
            <a:r>
              <a:rPr lang="en-US" sz="3200" b="1" i="1" dirty="0" smtClean="0"/>
              <a:t>AIR</a:t>
            </a:r>
            <a:r>
              <a:rPr lang="en-US" sz="3200" b="1" i="1" baseline="0" dirty="0" smtClean="0"/>
              <a:t> FORCE NUCLEAR WEAPONS CENTER</a:t>
            </a:r>
            <a:endParaRPr lang="en-US" sz="3200" b="1" i="1" baseline="0" dirty="0"/>
          </a:p>
        </p:txBody>
      </p:sp>
      <p:sp>
        <p:nvSpPr>
          <p:cNvPr id="50191" name="Rectangle 15"/>
          <p:cNvSpPr>
            <a:spLocks noGrp="1" noChangeArrowheads="1"/>
          </p:cNvSpPr>
          <p:nvPr>
            <p:ph type="ctrTitle" hasCustomPrompt="1"/>
          </p:nvPr>
        </p:nvSpPr>
        <p:spPr>
          <a:xfrm>
            <a:off x="379476" y="1905000"/>
            <a:ext cx="8385048" cy="1600200"/>
          </a:xfrm>
        </p:spPr>
        <p:txBody>
          <a:bodyPr lIns="0" tIns="0" rIns="0" bIns="0"/>
          <a:lstStyle>
            <a:lvl1pPr>
              <a:lnSpc>
                <a:spcPct val="83000"/>
              </a:lnSpc>
              <a:defRPr sz="4400" i="0">
                <a:solidFill>
                  <a:srgbClr val="0C2D83"/>
                </a:solidFill>
              </a:defRPr>
            </a:lvl1pPr>
          </a:lstStyle>
          <a:p>
            <a:r>
              <a:rPr lang="en-US" dirty="0" smtClean="0"/>
              <a:t>Click to edit Master</a:t>
            </a:r>
            <a:br>
              <a:rPr lang="en-US" dirty="0" smtClean="0"/>
            </a:br>
            <a:r>
              <a:rPr lang="en-US" dirty="0" smtClean="0"/>
              <a:t> title style</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76" y="3508273"/>
            <a:ext cx="2776888" cy="2738623"/>
          </a:xfrm>
          <a:prstGeom prst="rect">
            <a:avLst/>
          </a:prstGeom>
        </p:spPr>
      </p:pic>
      <p:sp>
        <p:nvSpPr>
          <p:cNvPr id="4" name="Text Placeholder 3"/>
          <p:cNvSpPr>
            <a:spLocks noGrp="1"/>
          </p:cNvSpPr>
          <p:nvPr>
            <p:ph type="body" sz="quarter" idx="11" hasCustomPrompt="1"/>
          </p:nvPr>
        </p:nvSpPr>
        <p:spPr>
          <a:xfrm>
            <a:off x="3273407" y="0"/>
            <a:ext cx="2597186" cy="307777"/>
          </a:xfrm>
        </p:spPr>
        <p:txBody>
          <a:bodyPr wrap="none">
            <a:spAutoFit/>
          </a:bodyPr>
          <a:lstStyle>
            <a:lvl1pPr marL="0" indent="0" algn="ctr">
              <a:buNone/>
              <a:defRPr sz="1400" cap="all" baseline="0">
                <a:solidFill>
                  <a:srgbClr val="006600"/>
                </a:solidFill>
              </a:defRPr>
            </a:lvl1pPr>
          </a:lstStyle>
          <a:p>
            <a:pPr lvl="0"/>
            <a:r>
              <a:rPr lang="en-US" dirty="0" smtClean="0"/>
              <a:t>Classification marking</a:t>
            </a:r>
            <a:endParaRPr lang="en-US" dirty="0"/>
          </a:p>
        </p:txBody>
      </p:sp>
      <p:sp>
        <p:nvSpPr>
          <p:cNvPr id="13" name="Text Placeholder 3"/>
          <p:cNvSpPr>
            <a:spLocks noGrp="1"/>
          </p:cNvSpPr>
          <p:nvPr>
            <p:ph type="body" sz="quarter" idx="12" hasCustomPrompt="1"/>
          </p:nvPr>
        </p:nvSpPr>
        <p:spPr>
          <a:xfrm>
            <a:off x="3365740" y="6652790"/>
            <a:ext cx="2412519" cy="215444"/>
          </a:xfrm>
        </p:spPr>
        <p:txBody>
          <a:bodyPr wrap="none" anchor="b">
            <a:spAutoFit/>
          </a:bodyPr>
          <a:lstStyle>
            <a:lvl1pPr marL="0" indent="0" algn="ctr">
              <a:buNone/>
              <a:defRPr sz="1400" cap="all" baseline="0">
                <a:solidFill>
                  <a:srgbClr val="006600"/>
                </a:solidFill>
              </a:defRPr>
            </a:lvl1pPr>
          </a:lstStyle>
          <a:p>
            <a:pPr lvl="0"/>
            <a:r>
              <a:rPr lang="en-US" dirty="0" smtClean="0"/>
              <a:t>Classification marking</a:t>
            </a:r>
            <a:endParaRPr lang="en-US" dirty="0"/>
          </a:p>
        </p:txBody>
      </p:sp>
      <p:sp>
        <p:nvSpPr>
          <p:cNvPr id="14" name="Rectangle 13"/>
          <p:cNvSpPr/>
          <p:nvPr/>
        </p:nvSpPr>
        <p:spPr bwMode="auto">
          <a:xfrm>
            <a:off x="379476" y="1202225"/>
            <a:ext cx="8385048" cy="57150"/>
          </a:xfrm>
          <a:prstGeom prst="rect">
            <a:avLst/>
          </a:prstGeom>
          <a:solidFill>
            <a:srgbClr val="0C2D8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379476" y="6423022"/>
            <a:ext cx="8385048" cy="57150"/>
          </a:xfrm>
          <a:prstGeom prst="rect">
            <a:avLst/>
          </a:prstGeom>
          <a:solidFill>
            <a:srgbClr val="0C2D8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 name="Rectangle 1"/>
          <p:cNvSpPr/>
          <p:nvPr/>
        </p:nvSpPr>
        <p:spPr bwMode="auto">
          <a:xfrm>
            <a:off x="170366" y="6266027"/>
            <a:ext cx="211718" cy="31399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8763000" y="6288524"/>
            <a:ext cx="211718" cy="31399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5" name="Text Placeholder 4"/>
          <p:cNvSpPr>
            <a:spLocks noGrp="1"/>
          </p:cNvSpPr>
          <p:nvPr>
            <p:ph type="body" sz="quarter" idx="14" hasCustomPrompt="1"/>
          </p:nvPr>
        </p:nvSpPr>
        <p:spPr>
          <a:xfrm>
            <a:off x="3991356" y="4343400"/>
            <a:ext cx="4773168" cy="1088136"/>
          </a:xfrm>
        </p:spPr>
        <p:txBody>
          <a:bodyPr anchor="ctr"/>
          <a:lstStyle>
            <a:lvl1pPr marL="0" indent="0" algn="r">
              <a:spcBef>
                <a:spcPts val="0"/>
              </a:spcBef>
              <a:buNone/>
              <a:defRPr baseline="0"/>
            </a:lvl1pPr>
          </a:lstStyle>
          <a:p>
            <a:pPr lvl="0"/>
            <a:r>
              <a:rPr lang="en-US" dirty="0" smtClean="0"/>
              <a:t>Rank Name</a:t>
            </a:r>
            <a:br>
              <a:rPr lang="en-US" dirty="0" smtClean="0"/>
            </a:br>
            <a:r>
              <a:rPr lang="en-US" dirty="0" smtClean="0"/>
              <a:t>Office Symbol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BDB68B4-4018-4847-BE1A-D7DB5A826AD1}" type="slidenum">
              <a:rPr lang="en-US" smtClean="0"/>
              <a:t>‹#›</a:t>
            </a:fld>
            <a:endParaRPr lang="en-US"/>
          </a:p>
        </p:txBody>
      </p:sp>
    </p:spTree>
    <p:extLst>
      <p:ext uri="{BB962C8B-B14F-4D97-AF65-F5344CB8AC3E}">
        <p14:creationId xmlns:p14="http://schemas.microsoft.com/office/powerpoint/2010/main" val="142056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3063" y="1325880"/>
            <a:ext cx="8397875" cy="4998720"/>
          </a:xfrm>
        </p:spPr>
        <p:txBody>
          <a:bodyPr/>
          <a:lstStyle>
            <a:lvl1pPr marL="342900" indent="-342900">
              <a:spcBef>
                <a:spcPts val="1000"/>
              </a:spcBef>
              <a:defRPr/>
            </a:lvl1pPr>
            <a:lvl2pPr marL="685800" indent="-342900">
              <a:spcBef>
                <a:spcPts val="480"/>
              </a:spcBef>
              <a:defRPr sz="1900"/>
            </a:lvl2pPr>
            <a:lvl3pPr marL="1028700" indent="-342900">
              <a:spcBef>
                <a:spcPts val="450"/>
              </a:spcBef>
              <a:defRPr sz="1800"/>
            </a:lvl3pPr>
            <a:lvl4pPr marL="1371600" indent="-342900" algn="l" rtl="0" eaLnBrk="1" fontAlgn="base" hangingPunct="1">
              <a:spcBef>
                <a:spcPts val="430"/>
              </a:spcBef>
              <a:spcAft>
                <a:spcPct val="0"/>
              </a:spcAft>
              <a:buClr>
                <a:srgbClr val="0C2D83"/>
              </a:buClr>
              <a:buSzPct val="80000"/>
              <a:buFont typeface="Wingdings" pitchFamily="2" charset="2"/>
              <a:buChar char="n"/>
              <a:defRPr lang="en-US" sz="1700" b="1" dirty="0" smtClean="0">
                <a:solidFill>
                  <a:schemeClr val="tx1"/>
                </a:solidFill>
                <a:latin typeface="+mn-lt"/>
              </a:defRPr>
            </a:lvl4pPr>
            <a:lvl5pPr marL="1714500" indent="-342900" algn="l" rtl="0" eaLnBrk="1" fontAlgn="base" hangingPunct="1">
              <a:spcBef>
                <a:spcPts val="400"/>
              </a:spcBef>
              <a:spcAft>
                <a:spcPct val="0"/>
              </a:spcAft>
              <a:buClr>
                <a:srgbClr val="0C2D83"/>
              </a:buClr>
              <a:buSzPct val="80000"/>
              <a:buFont typeface="Wingdings" pitchFamily="2" charset="2"/>
              <a:buChar char="n"/>
              <a:defRPr lang="en-US" sz="1600" b="1" dirty="0" smtClean="0">
                <a:solidFill>
                  <a:schemeClr val="tx1"/>
                </a:solidFill>
                <a:latin typeface="+mn-lt"/>
              </a:defRPr>
            </a:lvl5pPr>
            <a:lvl6pPr marL="685800" indent="-228600">
              <a:defRPr b="1"/>
            </a:lvl6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11" name="Rectangle 1030"/>
          <p:cNvSpPr>
            <a:spLocks noGrp="1" noChangeArrowheads="1"/>
          </p:cNvSpPr>
          <p:nvPr>
            <p:ph type="title"/>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lang="en-US" dirty="0" smtClean="0"/>
            </a:lvl1pPr>
          </a:lstStyle>
          <a:p>
            <a:pPr lvl="0"/>
            <a:r>
              <a:rPr lang="en-US" smtClean="0"/>
              <a:t>Click to edit Master title style</a:t>
            </a:r>
            <a:endParaRPr lang="en-US" dirty="0" smtClean="0"/>
          </a:p>
        </p:txBody>
      </p:sp>
      <p:sp>
        <p:nvSpPr>
          <p:cNvPr id="12"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8"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8" name="Rectangle 1030"/>
          <p:cNvSpPr>
            <a:spLocks noGrp="1" noChangeArrowheads="1"/>
          </p:cNvSpPr>
          <p:nvPr>
            <p:ph type="title"/>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lang="en-US" dirty="0" smtClean="0"/>
            </a:lvl1pPr>
          </a:lstStyle>
          <a:p>
            <a:pPr lvl="0"/>
            <a:r>
              <a:rPr lang="en-US" smtClean="0"/>
              <a:t>Click to edit Master title style</a:t>
            </a:r>
            <a:endParaRPr lang="en-US" dirty="0" smtClean="0"/>
          </a:p>
        </p:txBody>
      </p:sp>
      <p:sp>
        <p:nvSpPr>
          <p:cNvPr id="9"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6"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11" name="Rectangle 1030"/>
          <p:cNvSpPr>
            <a:spLocks noGrp="1" noChangeArrowheads="1"/>
          </p:cNvSpPr>
          <p:nvPr>
            <p:ph type="title"/>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lang="en-US" dirty="0" smtClean="0"/>
            </a:lvl1pPr>
          </a:lstStyle>
          <a:p>
            <a:pPr lvl="0"/>
            <a:r>
              <a:rPr lang="en-US" smtClean="0"/>
              <a:t>Click to edit Master title style</a:t>
            </a:r>
            <a:endParaRPr lang="en-US" dirty="0" smtClean="0"/>
          </a:p>
        </p:txBody>
      </p:sp>
      <p:sp>
        <p:nvSpPr>
          <p:cNvPr id="12"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5" name="Content Placeholder 4"/>
          <p:cNvSpPr>
            <a:spLocks noGrp="1"/>
          </p:cNvSpPr>
          <p:nvPr>
            <p:ph sz="quarter" idx="14" hasCustomPrompt="1"/>
          </p:nvPr>
        </p:nvSpPr>
        <p:spPr>
          <a:xfrm>
            <a:off x="374904" y="1325880"/>
            <a:ext cx="4078224" cy="5001768"/>
          </a:xfrm>
        </p:spPr>
        <p:txBody>
          <a:bodyPr rIns="0"/>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6"/>
          <p:cNvSpPr>
            <a:spLocks noGrp="1"/>
          </p:cNvSpPr>
          <p:nvPr>
            <p:ph sz="quarter" idx="15" hasCustomPrompt="1"/>
          </p:nvPr>
        </p:nvSpPr>
        <p:spPr>
          <a:xfrm>
            <a:off x="4690872" y="1325880"/>
            <a:ext cx="4078224" cy="5001768"/>
          </a:xfrm>
        </p:spPr>
        <p:txBody>
          <a:bodyPr lIns="0"/>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8" name="Rectangle 1030"/>
          <p:cNvSpPr>
            <a:spLocks noGrp="1" noChangeArrowheads="1"/>
          </p:cNvSpPr>
          <p:nvPr>
            <p:ph type="title"/>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lang="en-US" dirty="0" smtClean="0"/>
            </a:lvl1pPr>
          </a:lstStyle>
          <a:p>
            <a:pPr lvl="0"/>
            <a:r>
              <a:rPr lang="en-US" smtClean="0"/>
              <a:t>Click to edit Master title style</a:t>
            </a:r>
            <a:endParaRPr lang="en-US" dirty="0" smtClean="0"/>
          </a:p>
        </p:txBody>
      </p:sp>
      <p:sp>
        <p:nvSpPr>
          <p:cNvPr id="9"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6" name="Line 1036"/>
          <p:cNvSpPr>
            <a:spLocks noChangeShapeType="1"/>
          </p:cNvSpPr>
          <p:nvPr/>
        </p:nvSpPr>
        <p:spPr bwMode="auto">
          <a:xfrm>
            <a:off x="457200" y="3843832"/>
            <a:ext cx="8229600" cy="0"/>
          </a:xfrm>
          <a:prstGeom prst="line">
            <a:avLst/>
          </a:prstGeom>
          <a:noFill/>
          <a:ln w="12700">
            <a:solidFill>
              <a:srgbClr val="0C2D83"/>
            </a:solidFill>
            <a:round/>
            <a:headEnd/>
            <a:tailEnd/>
          </a:ln>
          <a:effectLst/>
        </p:spPr>
        <p:txBody>
          <a:bodyPr wrap="none" anchor="ctr"/>
          <a:lstStyle/>
          <a:p>
            <a:endParaRPr lang="en-US" dirty="0"/>
          </a:p>
        </p:txBody>
      </p:sp>
      <p:sp>
        <p:nvSpPr>
          <p:cNvPr id="11" name="Line 1036"/>
          <p:cNvSpPr>
            <a:spLocks noChangeShapeType="1"/>
          </p:cNvSpPr>
          <p:nvPr/>
        </p:nvSpPr>
        <p:spPr bwMode="auto">
          <a:xfrm rot="16200000">
            <a:off x="2057400" y="3843832"/>
            <a:ext cx="5029200" cy="0"/>
          </a:xfrm>
          <a:prstGeom prst="line">
            <a:avLst/>
          </a:prstGeom>
          <a:noFill/>
          <a:ln w="12700">
            <a:solidFill>
              <a:srgbClr val="0C2D83"/>
            </a:solidFill>
            <a:round/>
            <a:headEnd/>
            <a:tailEnd/>
          </a:ln>
          <a:effectLst/>
        </p:spPr>
        <p:txBody>
          <a:bodyPr wrap="none" anchor="ctr"/>
          <a:lstStyle/>
          <a:p>
            <a:endParaRPr lang="en-US" dirty="0"/>
          </a:p>
        </p:txBody>
      </p:sp>
      <p:sp>
        <p:nvSpPr>
          <p:cNvPr id="12" name="Content Placeholder 10"/>
          <p:cNvSpPr>
            <a:spLocks noGrp="1"/>
          </p:cNvSpPr>
          <p:nvPr>
            <p:ph sz="quarter" idx="14" hasCustomPrompt="1"/>
          </p:nvPr>
        </p:nvSpPr>
        <p:spPr>
          <a:xfrm>
            <a:off x="365761" y="1327593"/>
            <a:ext cx="4114800" cy="2468880"/>
          </a:xfrm>
        </p:spPr>
        <p:txBody>
          <a:bodyPr bIns="0"/>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0"/>
          <p:cNvSpPr>
            <a:spLocks noGrp="1"/>
          </p:cNvSpPr>
          <p:nvPr>
            <p:ph sz="quarter" idx="15" hasCustomPrompt="1"/>
          </p:nvPr>
        </p:nvSpPr>
        <p:spPr>
          <a:xfrm>
            <a:off x="4663440" y="1327593"/>
            <a:ext cx="4114800" cy="2468880"/>
          </a:xfrm>
        </p:spPr>
        <p:txBody>
          <a:bodyPr/>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0"/>
          <p:cNvSpPr>
            <a:spLocks noGrp="1"/>
          </p:cNvSpPr>
          <p:nvPr>
            <p:ph sz="quarter" idx="16" hasCustomPrompt="1"/>
          </p:nvPr>
        </p:nvSpPr>
        <p:spPr>
          <a:xfrm>
            <a:off x="365761" y="3886200"/>
            <a:ext cx="4114800" cy="2468880"/>
          </a:xfrm>
        </p:spPr>
        <p:txBody>
          <a:bodyPr/>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0"/>
          <p:cNvSpPr>
            <a:spLocks noGrp="1"/>
          </p:cNvSpPr>
          <p:nvPr>
            <p:ph sz="quarter" idx="17" hasCustomPrompt="1"/>
          </p:nvPr>
        </p:nvSpPr>
        <p:spPr>
          <a:xfrm>
            <a:off x="4663440" y="3886200"/>
            <a:ext cx="4114800" cy="2468880"/>
          </a:xfrm>
        </p:spPr>
        <p:txBody>
          <a:bodyPr/>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Tree>
    <p:extLst>
      <p:ext uri="{BB962C8B-B14F-4D97-AF65-F5344CB8AC3E}">
        <p14:creationId xmlns:p14="http://schemas.microsoft.com/office/powerpoint/2010/main" val="232883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Quads">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8" name="Rectangle 1030"/>
          <p:cNvSpPr>
            <a:spLocks noGrp="1" noChangeArrowheads="1"/>
          </p:cNvSpPr>
          <p:nvPr>
            <p:ph type="title"/>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lang="en-US" dirty="0" smtClean="0"/>
            </a:lvl1pPr>
          </a:lstStyle>
          <a:p>
            <a:pPr lvl="0"/>
            <a:r>
              <a:rPr lang="en-US" smtClean="0"/>
              <a:t>Click to edit Master title style</a:t>
            </a:r>
            <a:endParaRPr lang="en-US" dirty="0" smtClean="0"/>
          </a:p>
        </p:txBody>
      </p:sp>
      <p:sp>
        <p:nvSpPr>
          <p:cNvPr id="9"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6" name="Line 1036"/>
          <p:cNvSpPr>
            <a:spLocks noChangeShapeType="1"/>
          </p:cNvSpPr>
          <p:nvPr/>
        </p:nvSpPr>
        <p:spPr bwMode="auto">
          <a:xfrm>
            <a:off x="457200" y="3843832"/>
            <a:ext cx="8229600" cy="0"/>
          </a:xfrm>
          <a:prstGeom prst="line">
            <a:avLst/>
          </a:prstGeom>
          <a:noFill/>
          <a:ln w="12700">
            <a:solidFill>
              <a:srgbClr val="0C2D83"/>
            </a:solidFill>
            <a:round/>
            <a:headEnd/>
            <a:tailEnd/>
          </a:ln>
          <a:effectLst/>
        </p:spPr>
        <p:txBody>
          <a:bodyPr wrap="none" anchor="ctr"/>
          <a:lstStyle/>
          <a:p>
            <a:endParaRPr lang="en-US" dirty="0"/>
          </a:p>
        </p:txBody>
      </p:sp>
      <p:sp>
        <p:nvSpPr>
          <p:cNvPr id="11" name="Line 1036"/>
          <p:cNvSpPr>
            <a:spLocks noChangeShapeType="1"/>
          </p:cNvSpPr>
          <p:nvPr/>
        </p:nvSpPr>
        <p:spPr bwMode="auto">
          <a:xfrm rot="16200000">
            <a:off x="2057400" y="3843832"/>
            <a:ext cx="5029200" cy="0"/>
          </a:xfrm>
          <a:prstGeom prst="line">
            <a:avLst/>
          </a:prstGeom>
          <a:noFill/>
          <a:ln w="12700">
            <a:solidFill>
              <a:srgbClr val="0C2D83"/>
            </a:solidFill>
            <a:round/>
            <a:headEnd/>
            <a:tailEnd/>
          </a:ln>
          <a:effectLst/>
        </p:spPr>
        <p:txBody>
          <a:bodyPr wrap="none" anchor="ctr"/>
          <a:lstStyle/>
          <a:p>
            <a:endParaRPr lang="en-US" dirty="0"/>
          </a:p>
        </p:txBody>
      </p:sp>
      <p:sp>
        <p:nvSpPr>
          <p:cNvPr id="12" name="Content Placeholder 10"/>
          <p:cNvSpPr>
            <a:spLocks noGrp="1"/>
          </p:cNvSpPr>
          <p:nvPr>
            <p:ph sz="quarter" idx="14" hasCustomPrompt="1"/>
          </p:nvPr>
        </p:nvSpPr>
        <p:spPr>
          <a:xfrm>
            <a:off x="365761" y="1622195"/>
            <a:ext cx="4114800" cy="2174277"/>
          </a:xfrm>
        </p:spPr>
        <p:txBody>
          <a:bodyPr bIns="0"/>
          <a:lstStyle>
            <a:lvl1pPr>
              <a:defRPr baseline="0"/>
            </a:lvl1pPr>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0"/>
          <p:cNvSpPr>
            <a:spLocks noGrp="1"/>
          </p:cNvSpPr>
          <p:nvPr>
            <p:ph sz="quarter" idx="15" hasCustomPrompt="1"/>
          </p:nvPr>
        </p:nvSpPr>
        <p:spPr>
          <a:xfrm>
            <a:off x="4663440" y="1622195"/>
            <a:ext cx="4114800" cy="2174277"/>
          </a:xfrm>
        </p:spPr>
        <p:txBody>
          <a:bodyPr/>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0"/>
          <p:cNvSpPr>
            <a:spLocks noGrp="1"/>
          </p:cNvSpPr>
          <p:nvPr>
            <p:ph sz="quarter" idx="16" hasCustomPrompt="1"/>
          </p:nvPr>
        </p:nvSpPr>
        <p:spPr>
          <a:xfrm>
            <a:off x="365761" y="4186796"/>
            <a:ext cx="4114800" cy="2168283"/>
          </a:xfrm>
        </p:spPr>
        <p:txBody>
          <a:bodyPr/>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0"/>
          <p:cNvSpPr>
            <a:spLocks noGrp="1"/>
          </p:cNvSpPr>
          <p:nvPr>
            <p:ph sz="quarter" idx="17" hasCustomPrompt="1"/>
          </p:nvPr>
        </p:nvSpPr>
        <p:spPr>
          <a:xfrm>
            <a:off x="4663440" y="4186798"/>
            <a:ext cx="4114800" cy="2168282"/>
          </a:xfrm>
        </p:spPr>
        <p:txBody>
          <a:bodyPr/>
          <a:lstStyle>
            <a:lvl5pPr>
              <a:defRPr b="1"/>
            </a:lvl5p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
        <p:nvSpPr>
          <p:cNvPr id="2" name="TextBox 1"/>
          <p:cNvSpPr txBox="1"/>
          <p:nvPr userDrawn="1"/>
        </p:nvSpPr>
        <p:spPr>
          <a:xfrm>
            <a:off x="296430" y="1222086"/>
            <a:ext cx="2720617" cy="400110"/>
          </a:xfrm>
          <a:prstGeom prst="rect">
            <a:avLst/>
          </a:prstGeom>
          <a:noFill/>
        </p:spPr>
        <p:txBody>
          <a:bodyPr wrap="none" rtlCol="0">
            <a:spAutoFit/>
          </a:bodyPr>
          <a:lstStyle/>
          <a:p>
            <a:r>
              <a:rPr lang="en-US" sz="2000" b="1" u="sng" dirty="0" smtClean="0"/>
              <a:t>Program</a:t>
            </a:r>
            <a:r>
              <a:rPr lang="en-US" sz="2000" b="1" u="sng" baseline="0" dirty="0" smtClean="0"/>
              <a:t> Description</a:t>
            </a:r>
            <a:endParaRPr lang="en-US" sz="2000" b="1" u="sng" dirty="0"/>
          </a:p>
        </p:txBody>
      </p:sp>
      <p:sp>
        <p:nvSpPr>
          <p:cNvPr id="17" name="TextBox 16"/>
          <p:cNvSpPr txBox="1"/>
          <p:nvPr userDrawn="1"/>
        </p:nvSpPr>
        <p:spPr>
          <a:xfrm>
            <a:off x="4588667" y="1222086"/>
            <a:ext cx="2262158" cy="400110"/>
          </a:xfrm>
          <a:prstGeom prst="rect">
            <a:avLst/>
          </a:prstGeom>
          <a:noFill/>
        </p:spPr>
        <p:txBody>
          <a:bodyPr wrap="none" rtlCol="0">
            <a:spAutoFit/>
          </a:bodyPr>
          <a:lstStyle/>
          <a:p>
            <a:r>
              <a:rPr lang="en-US" sz="2000" b="1" u="sng" dirty="0" smtClean="0"/>
              <a:t>Major Milestones</a:t>
            </a:r>
            <a:endParaRPr lang="en-US" sz="2000" b="1" u="sng" dirty="0"/>
          </a:p>
        </p:txBody>
      </p:sp>
      <p:sp>
        <p:nvSpPr>
          <p:cNvPr id="18" name="TextBox 17"/>
          <p:cNvSpPr txBox="1"/>
          <p:nvPr userDrawn="1"/>
        </p:nvSpPr>
        <p:spPr>
          <a:xfrm>
            <a:off x="291753" y="3786687"/>
            <a:ext cx="1965603" cy="400110"/>
          </a:xfrm>
          <a:prstGeom prst="rect">
            <a:avLst/>
          </a:prstGeom>
          <a:noFill/>
        </p:spPr>
        <p:txBody>
          <a:bodyPr wrap="none" rtlCol="0">
            <a:spAutoFit/>
          </a:bodyPr>
          <a:lstStyle/>
          <a:p>
            <a:r>
              <a:rPr lang="en-US" sz="2000" b="1" u="sng" dirty="0" smtClean="0"/>
              <a:t>Current Status</a:t>
            </a:r>
            <a:endParaRPr lang="en-US" sz="2000" b="1" u="sng" dirty="0"/>
          </a:p>
        </p:txBody>
      </p:sp>
      <p:sp>
        <p:nvSpPr>
          <p:cNvPr id="19" name="TextBox 18"/>
          <p:cNvSpPr txBox="1"/>
          <p:nvPr userDrawn="1"/>
        </p:nvSpPr>
        <p:spPr>
          <a:xfrm>
            <a:off x="4583990" y="3786687"/>
            <a:ext cx="1553630" cy="400110"/>
          </a:xfrm>
          <a:prstGeom prst="rect">
            <a:avLst/>
          </a:prstGeom>
          <a:noFill/>
        </p:spPr>
        <p:txBody>
          <a:bodyPr wrap="none" rtlCol="0">
            <a:spAutoFit/>
          </a:bodyPr>
          <a:lstStyle/>
          <a:p>
            <a:r>
              <a:rPr lang="en-US" sz="2000" b="1" u="sng" dirty="0" smtClean="0"/>
              <a:t>Challenges</a:t>
            </a:r>
            <a:endParaRPr lang="en-US" sz="2000" b="1" u="sng" dirty="0"/>
          </a:p>
        </p:txBody>
      </p:sp>
    </p:spTree>
    <p:extLst>
      <p:ext uri="{BB962C8B-B14F-4D97-AF65-F5344CB8AC3E}">
        <p14:creationId xmlns:p14="http://schemas.microsoft.com/office/powerpoint/2010/main" val="192025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6"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5"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8" name="Rectangle 7"/>
          <p:cNvSpPr/>
          <p:nvPr/>
        </p:nvSpPr>
        <p:spPr bwMode="auto">
          <a:xfrm>
            <a:off x="2286000" y="1275588"/>
            <a:ext cx="4572000" cy="4306824"/>
          </a:xfrm>
          <a:prstGeom prst="rect">
            <a:avLst/>
          </a:prstGeom>
          <a:blipFill dpi="0" rotWithShape="1">
            <a:blip r:embed="rId2">
              <a:alphaModFix amt="25000"/>
            </a:blip>
            <a:srcRect/>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685800" y="2747963"/>
            <a:ext cx="7772400" cy="1362075"/>
          </a:xfrm>
        </p:spPr>
        <p:txBody>
          <a:bodyPr anchor="ctr"/>
          <a:lstStyle>
            <a:lvl1pPr algn="ctr">
              <a:defRPr sz="4000" b="1" cap="all">
                <a:solidFill>
                  <a:srgbClr val="0C2D83"/>
                </a:solidFill>
              </a:defRPr>
            </a:lvl1pPr>
          </a:lstStyle>
          <a:p>
            <a:r>
              <a:rPr lang="en-US" smtClean="0"/>
              <a:t>Click to edit Master title style</a:t>
            </a:r>
            <a:endParaRPr lang="en-US" dirty="0"/>
          </a:p>
        </p:txBody>
      </p:sp>
      <p:sp>
        <p:nvSpPr>
          <p:cNvPr id="9" name="Slide Number Placeholder 2"/>
          <p:cNvSpPr>
            <a:spLocks noGrp="1"/>
          </p:cNvSpPr>
          <p:nvPr>
            <p:ph type="sldNum" sz="quarter" idx="11"/>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
        <p:nvSpPr>
          <p:cNvPr id="10" name="Text Placeholder 3"/>
          <p:cNvSpPr>
            <a:spLocks noGrp="1"/>
          </p:cNvSpPr>
          <p:nvPr>
            <p:ph type="body" sz="quarter" idx="12" hasCustomPrompt="1"/>
          </p:nvPr>
        </p:nvSpPr>
        <p:spPr>
          <a:xfrm>
            <a:off x="6731481" y="0"/>
            <a:ext cx="2412519" cy="215444"/>
          </a:xfrm>
        </p:spPr>
        <p:txBody>
          <a:bodyPr wrap="none" lIns="0" tIns="0" rIns="0" bIns="0">
            <a:spAutoFit/>
          </a:bodyPr>
          <a:lstStyle>
            <a:lvl1pPr marL="0" indent="0" algn="r">
              <a:buNone/>
              <a:defRPr sz="1400" cap="all" baseline="0">
                <a:solidFill>
                  <a:srgbClr val="006600"/>
                </a:solidFill>
              </a:defRPr>
            </a:lvl1pPr>
          </a:lstStyle>
          <a:p>
            <a:pPr lvl="0"/>
            <a:r>
              <a:rPr lang="en-US" dirty="0" smtClean="0"/>
              <a:t>Classification marking</a:t>
            </a:r>
            <a:endParaRPr lang="en-US" dirty="0"/>
          </a:p>
        </p:txBody>
      </p:sp>
      <p:sp>
        <p:nvSpPr>
          <p:cNvPr id="7" name="Text Placeholder 3"/>
          <p:cNvSpPr>
            <a:spLocks noGrp="1"/>
          </p:cNvSpPr>
          <p:nvPr>
            <p:ph type="body" sz="quarter" idx="13" hasCustomPrompt="1"/>
          </p:nvPr>
        </p:nvSpPr>
        <p:spPr>
          <a:xfrm>
            <a:off x="0" y="6642556"/>
            <a:ext cx="2412519" cy="215444"/>
          </a:xfrm>
        </p:spPr>
        <p:txBody>
          <a:bodyPr wrap="none" lIns="0" tIns="0" rIns="0" bIns="0" anchor="b">
            <a:spAutoFit/>
          </a:bodyPr>
          <a:lstStyle>
            <a:lvl1pPr marL="0" indent="0" algn="l">
              <a:buNone/>
              <a:defRPr sz="1400" cap="all" baseline="0">
                <a:solidFill>
                  <a:srgbClr val="006600"/>
                </a:solidFill>
              </a:defRPr>
            </a:lvl1pPr>
          </a:lstStyle>
          <a:p>
            <a:pPr lvl="0"/>
            <a:r>
              <a:rPr lang="en-US" dirty="0" smtClean="0"/>
              <a:t>Classification marking</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4" name="Rectangle 3"/>
          <p:cNvSpPr/>
          <p:nvPr/>
        </p:nvSpPr>
        <p:spPr bwMode="auto">
          <a:xfrm>
            <a:off x="2286000" y="1721803"/>
            <a:ext cx="4572000" cy="4306824"/>
          </a:xfrm>
          <a:prstGeom prst="rect">
            <a:avLst/>
          </a:prstGeom>
          <a:blipFill dpi="0" rotWithShape="1">
            <a:blip r:embed="rId2">
              <a:alphaModFix amt="25000"/>
            </a:blip>
            <a:srcRect/>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50178"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endParaRPr lang="en-US" dirty="0"/>
          </a:p>
        </p:txBody>
      </p:sp>
      <p:sp>
        <p:nvSpPr>
          <p:cNvPr id="50179" name="Text Box 3"/>
          <p:cNvSpPr txBox="1">
            <a:spLocks noChangeArrowheads="1"/>
          </p:cNvSpPr>
          <p:nvPr/>
        </p:nvSpPr>
        <p:spPr bwMode="auto">
          <a:xfrm>
            <a:off x="1295400" y="1233488"/>
            <a:ext cx="6553200" cy="400110"/>
          </a:xfrm>
          <a:prstGeom prst="rect">
            <a:avLst/>
          </a:prstGeom>
          <a:noFill/>
          <a:ln w="9525">
            <a:noFill/>
            <a:miter lim="800000"/>
            <a:headEnd/>
            <a:tailEnd/>
          </a:ln>
          <a:effectLst/>
        </p:spPr>
        <p:txBody>
          <a:bodyPr>
            <a:spAutoFit/>
          </a:bodyPr>
          <a:lstStyle/>
          <a:p>
            <a:pPr algn="ctr">
              <a:spcBef>
                <a:spcPct val="50000"/>
              </a:spcBef>
            </a:pPr>
            <a:r>
              <a:rPr lang="en-US" sz="2000" b="1" i="1" spc="300" smtClean="0">
                <a:latin typeface="Century Schoolbook" pitchFamily="18" charset="0"/>
              </a:rPr>
              <a:t>Never</a:t>
            </a:r>
            <a:r>
              <a:rPr lang="en-US" sz="2000" b="1" i="1" spc="300" baseline="0" smtClean="0">
                <a:latin typeface="Century Schoolbook" pitchFamily="18" charset="0"/>
              </a:rPr>
              <a:t> Doubted, Always Feared</a:t>
            </a:r>
            <a:endParaRPr lang="en-US" sz="2000" b="1" i="1" spc="300" dirty="0">
              <a:latin typeface="Century Schoolbook" pitchFamily="18" charset="0"/>
            </a:endParaRPr>
          </a:p>
        </p:txBody>
      </p:sp>
      <p:sp>
        <p:nvSpPr>
          <p:cNvPr id="50181"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endParaRPr lang="en-US" dirty="0"/>
          </a:p>
        </p:txBody>
      </p:sp>
      <p:sp>
        <p:nvSpPr>
          <p:cNvPr id="50190" name="Text Box 14"/>
          <p:cNvSpPr txBox="1">
            <a:spLocks noChangeArrowheads="1"/>
          </p:cNvSpPr>
          <p:nvPr/>
        </p:nvSpPr>
        <p:spPr bwMode="auto">
          <a:xfrm>
            <a:off x="214878" y="500063"/>
            <a:ext cx="8714244" cy="584775"/>
          </a:xfrm>
          <a:prstGeom prst="rect">
            <a:avLst/>
          </a:prstGeom>
          <a:noFill/>
          <a:ln w="9525">
            <a:noFill/>
            <a:miter lim="800000"/>
            <a:headEnd/>
            <a:tailEnd/>
          </a:ln>
          <a:effectLst/>
        </p:spPr>
        <p:txBody>
          <a:bodyPr wrap="none">
            <a:spAutoFit/>
          </a:bodyPr>
          <a:lstStyle/>
          <a:p>
            <a:r>
              <a:rPr lang="en-US" sz="3200" b="1" i="1" dirty="0" smtClean="0"/>
              <a:t>AIR</a:t>
            </a:r>
            <a:r>
              <a:rPr lang="en-US" sz="3200" b="1" i="1" baseline="0" dirty="0" smtClean="0"/>
              <a:t> FORCE NUCLEAR WEAPONS CENTER</a:t>
            </a:r>
            <a:endParaRPr lang="en-US" sz="3200" b="1" i="1" dirty="0"/>
          </a:p>
        </p:txBody>
      </p:sp>
      <p:sp>
        <p:nvSpPr>
          <p:cNvPr id="3" name="Rectangle 2"/>
          <p:cNvSpPr/>
          <p:nvPr/>
        </p:nvSpPr>
        <p:spPr>
          <a:xfrm>
            <a:off x="2364508" y="3127133"/>
            <a:ext cx="4414991" cy="1015663"/>
          </a:xfrm>
          <a:prstGeom prst="rect">
            <a:avLst/>
          </a:prstGeom>
          <a:noFill/>
          <a:effectLst/>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6000" b="1" cap="none" spc="0" dirty="0" smtClean="0">
                <a:ln w="50800"/>
                <a:solidFill>
                  <a:srgbClr val="0C2D83"/>
                </a:solidFill>
                <a:effectLst/>
              </a:rPr>
              <a:t>Questions?</a:t>
            </a:r>
            <a:endParaRPr lang="en-US" sz="6000" b="1" cap="none" spc="0" dirty="0">
              <a:ln w="50800"/>
              <a:solidFill>
                <a:srgbClr val="0C2D83"/>
              </a:solidFill>
              <a:effectLst/>
            </a:endParaRPr>
          </a:p>
        </p:txBody>
      </p:sp>
      <p:sp>
        <p:nvSpPr>
          <p:cNvPr id="6" name="TextBox 5"/>
          <p:cNvSpPr txBox="1"/>
          <p:nvPr/>
        </p:nvSpPr>
        <p:spPr>
          <a:xfrm>
            <a:off x="7816714" y="0"/>
            <a:ext cx="1327286" cy="215444"/>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lvl="0" indent="0" algn="r" fontAlgn="base">
              <a:spcBef>
                <a:spcPct val="50000"/>
              </a:spcBef>
              <a:spcAft>
                <a:spcPct val="0"/>
              </a:spcAft>
              <a:buClr>
                <a:srgbClr val="0C2D83"/>
              </a:buClr>
              <a:buSzPct val="80000"/>
              <a:buFont typeface="Wingdings" pitchFamily="2" charset="2"/>
              <a:buNone/>
              <a:defRPr sz="1400" b="1" cap="all" baseline="0">
                <a:solidFill>
                  <a:srgbClr val="006600"/>
                </a:solidFill>
              </a:defRPr>
            </a:lvl1pPr>
            <a:lvl2pPr marL="688975" indent="-346075" fontAlgn="base">
              <a:spcBef>
                <a:spcPct val="25000"/>
              </a:spcBef>
              <a:spcAft>
                <a:spcPct val="0"/>
              </a:spcAft>
              <a:buClr>
                <a:srgbClr val="0C2D83"/>
              </a:buClr>
              <a:buSzPct val="80000"/>
              <a:buFont typeface="Wingdings" pitchFamily="2" charset="2"/>
              <a:buChar char="n"/>
              <a:defRPr sz="2000" b="1"/>
            </a:lvl2pPr>
            <a:lvl3pPr marL="1027113" indent="-341313" fontAlgn="base">
              <a:spcBef>
                <a:spcPct val="25000"/>
              </a:spcBef>
              <a:spcAft>
                <a:spcPct val="0"/>
              </a:spcAft>
              <a:buClr>
                <a:srgbClr val="0C2D83"/>
              </a:buClr>
              <a:buSzPct val="80000"/>
              <a:buFont typeface="Wingdings" pitchFamily="2" charset="2"/>
              <a:buChar char="n"/>
              <a:defRPr sz="2000" b="1"/>
            </a:lvl3pPr>
            <a:lvl4pPr indent="-342900" fontAlgn="base">
              <a:spcBef>
                <a:spcPct val="25000"/>
              </a:spcBef>
              <a:spcAft>
                <a:spcPct val="0"/>
              </a:spcAft>
              <a:buClr>
                <a:srgbClr val="0C2D83"/>
              </a:buClr>
              <a:buSzPct val="80000"/>
              <a:buFont typeface="Wingdings" pitchFamily="2" charset="2"/>
              <a:buChar char="n"/>
              <a:defRPr lang="en-US" sz="2000" b="1" dirty="0" smtClean="0"/>
            </a:lvl4pPr>
            <a:lvl5pPr marL="1714500" indent="-342900" fontAlgn="base">
              <a:spcBef>
                <a:spcPct val="25000"/>
              </a:spcBef>
              <a:spcAft>
                <a:spcPct val="0"/>
              </a:spcAft>
              <a:buClr>
                <a:srgbClr val="0C2D83"/>
              </a:buClr>
              <a:buSzPct val="80000"/>
              <a:buFont typeface="Wingdings" pitchFamily="2" charset="2"/>
              <a:buChar char="n"/>
              <a:defRPr lang="en-US" sz="2000" b="1" dirty="0" smtClean="0"/>
            </a:lvl5pPr>
            <a:lvl6pPr marL="2514600" indent="-228600" fontAlgn="base">
              <a:spcBef>
                <a:spcPct val="20000"/>
              </a:spcBef>
              <a:spcAft>
                <a:spcPct val="0"/>
              </a:spcAft>
              <a:buClr>
                <a:srgbClr val="003399"/>
              </a:buClr>
              <a:buSzPct val="80000"/>
              <a:buFont typeface="Wingdings" pitchFamily="2" charset="2"/>
              <a:buChar char="n"/>
              <a:defRPr sz="2000"/>
            </a:lvl6pPr>
            <a:lvl7pPr marL="2971800" indent="-228600" fontAlgn="base">
              <a:spcBef>
                <a:spcPct val="20000"/>
              </a:spcBef>
              <a:spcAft>
                <a:spcPct val="0"/>
              </a:spcAft>
              <a:buClr>
                <a:srgbClr val="003399"/>
              </a:buClr>
              <a:buSzPct val="80000"/>
              <a:buFont typeface="Wingdings" pitchFamily="2" charset="2"/>
              <a:buChar char="n"/>
              <a:defRPr sz="2000"/>
            </a:lvl7pPr>
            <a:lvl8pPr marL="3429000" indent="-228600" fontAlgn="base">
              <a:spcBef>
                <a:spcPct val="20000"/>
              </a:spcBef>
              <a:spcAft>
                <a:spcPct val="0"/>
              </a:spcAft>
              <a:buClr>
                <a:srgbClr val="003399"/>
              </a:buClr>
              <a:buSzPct val="80000"/>
              <a:buFont typeface="Wingdings" pitchFamily="2" charset="2"/>
              <a:buChar char="n"/>
              <a:defRPr sz="2000"/>
            </a:lvl8pPr>
            <a:lvl9pPr marL="3886200" indent="-228600" fontAlgn="base">
              <a:spcBef>
                <a:spcPct val="20000"/>
              </a:spcBef>
              <a:spcAft>
                <a:spcPct val="0"/>
              </a:spcAft>
              <a:buClr>
                <a:srgbClr val="003399"/>
              </a:buClr>
              <a:buSzPct val="80000"/>
              <a:buFont typeface="Wingdings" pitchFamily="2" charset="2"/>
              <a:buChar char="n"/>
              <a:defRPr sz="2000"/>
            </a:lvl9pPr>
          </a:lstStyle>
          <a:p>
            <a:pPr lvl="0"/>
            <a:r>
              <a:rPr lang="en-US" dirty="0" smtClean="0"/>
              <a:t>UNCLASSIFIED</a:t>
            </a:r>
            <a:endParaRPr lang="en-US" dirty="0"/>
          </a:p>
        </p:txBody>
      </p:sp>
      <p:sp>
        <p:nvSpPr>
          <p:cNvPr id="16" name="TextBox 15"/>
          <p:cNvSpPr txBox="1"/>
          <p:nvPr/>
        </p:nvSpPr>
        <p:spPr>
          <a:xfrm>
            <a:off x="0" y="6642556"/>
            <a:ext cx="1327286" cy="215444"/>
          </a:xfrm>
          <a:prstGeom prst="rect">
            <a:avLst/>
          </a:prstGeom>
          <a:noFill/>
          <a:ln w="9525">
            <a:noFill/>
            <a:miter lim="800000"/>
            <a:headEnd/>
            <a:tailEnd/>
          </a:ln>
          <a:effectLst/>
        </p:spPr>
        <p:txBody>
          <a:bodyPr vert="horz" wrap="none" lIns="0" tIns="0" rIns="0" bIns="0" numCol="1" anchor="b" anchorCtr="0" compatLnSpc="1">
            <a:prstTxWarp prst="textNoShape">
              <a:avLst/>
            </a:prstTxWarp>
            <a:spAutoFit/>
          </a:bodyPr>
          <a:lstStyle>
            <a:lvl1pPr lvl="0" indent="0" algn="r" fontAlgn="base">
              <a:spcBef>
                <a:spcPct val="50000"/>
              </a:spcBef>
              <a:spcAft>
                <a:spcPct val="0"/>
              </a:spcAft>
              <a:buClr>
                <a:srgbClr val="0C2D83"/>
              </a:buClr>
              <a:buSzPct val="80000"/>
              <a:buFont typeface="Wingdings" pitchFamily="2" charset="2"/>
              <a:buNone/>
              <a:defRPr sz="1400" b="1" cap="all" baseline="0">
                <a:solidFill>
                  <a:srgbClr val="006600"/>
                </a:solidFill>
              </a:defRPr>
            </a:lvl1pPr>
            <a:lvl2pPr marL="688975" indent="-346075" fontAlgn="base">
              <a:spcBef>
                <a:spcPct val="25000"/>
              </a:spcBef>
              <a:spcAft>
                <a:spcPct val="0"/>
              </a:spcAft>
              <a:buClr>
                <a:srgbClr val="0C2D83"/>
              </a:buClr>
              <a:buSzPct val="80000"/>
              <a:buFont typeface="Wingdings" pitchFamily="2" charset="2"/>
              <a:buChar char="n"/>
              <a:defRPr sz="2000" b="1"/>
            </a:lvl2pPr>
            <a:lvl3pPr marL="1027113" indent="-341313" fontAlgn="base">
              <a:spcBef>
                <a:spcPct val="25000"/>
              </a:spcBef>
              <a:spcAft>
                <a:spcPct val="0"/>
              </a:spcAft>
              <a:buClr>
                <a:srgbClr val="0C2D83"/>
              </a:buClr>
              <a:buSzPct val="80000"/>
              <a:buFont typeface="Wingdings" pitchFamily="2" charset="2"/>
              <a:buChar char="n"/>
              <a:defRPr sz="2000" b="1"/>
            </a:lvl3pPr>
            <a:lvl4pPr indent="-342900" fontAlgn="base">
              <a:spcBef>
                <a:spcPct val="25000"/>
              </a:spcBef>
              <a:spcAft>
                <a:spcPct val="0"/>
              </a:spcAft>
              <a:buClr>
                <a:srgbClr val="0C2D83"/>
              </a:buClr>
              <a:buSzPct val="80000"/>
              <a:buFont typeface="Wingdings" pitchFamily="2" charset="2"/>
              <a:buChar char="n"/>
              <a:defRPr lang="en-US" sz="2000" b="1" dirty="0" smtClean="0"/>
            </a:lvl4pPr>
            <a:lvl5pPr marL="1714500" indent="-342900" fontAlgn="base">
              <a:spcBef>
                <a:spcPct val="25000"/>
              </a:spcBef>
              <a:spcAft>
                <a:spcPct val="0"/>
              </a:spcAft>
              <a:buClr>
                <a:srgbClr val="0C2D83"/>
              </a:buClr>
              <a:buSzPct val="80000"/>
              <a:buFont typeface="Wingdings" pitchFamily="2" charset="2"/>
              <a:buChar char="n"/>
              <a:defRPr lang="en-US" sz="2000" b="1" dirty="0" smtClean="0"/>
            </a:lvl5pPr>
            <a:lvl6pPr marL="2514600" indent="-228600" fontAlgn="base">
              <a:spcBef>
                <a:spcPct val="20000"/>
              </a:spcBef>
              <a:spcAft>
                <a:spcPct val="0"/>
              </a:spcAft>
              <a:buClr>
                <a:srgbClr val="003399"/>
              </a:buClr>
              <a:buSzPct val="80000"/>
              <a:buFont typeface="Wingdings" pitchFamily="2" charset="2"/>
              <a:buChar char="n"/>
              <a:defRPr sz="2000"/>
            </a:lvl6pPr>
            <a:lvl7pPr marL="2971800" indent="-228600" fontAlgn="base">
              <a:spcBef>
                <a:spcPct val="20000"/>
              </a:spcBef>
              <a:spcAft>
                <a:spcPct val="0"/>
              </a:spcAft>
              <a:buClr>
                <a:srgbClr val="003399"/>
              </a:buClr>
              <a:buSzPct val="80000"/>
              <a:buFont typeface="Wingdings" pitchFamily="2" charset="2"/>
              <a:buChar char="n"/>
              <a:defRPr sz="2000"/>
            </a:lvl7pPr>
            <a:lvl8pPr marL="3429000" indent="-228600" fontAlgn="base">
              <a:spcBef>
                <a:spcPct val="20000"/>
              </a:spcBef>
              <a:spcAft>
                <a:spcPct val="0"/>
              </a:spcAft>
              <a:buClr>
                <a:srgbClr val="003399"/>
              </a:buClr>
              <a:buSzPct val="80000"/>
              <a:buFont typeface="Wingdings" pitchFamily="2" charset="2"/>
              <a:buChar char="n"/>
              <a:defRPr sz="2000"/>
            </a:lvl8pPr>
            <a:lvl9pPr marL="3886200" indent="-228600" fontAlgn="base">
              <a:spcBef>
                <a:spcPct val="20000"/>
              </a:spcBef>
              <a:spcAft>
                <a:spcPct val="0"/>
              </a:spcAft>
              <a:buClr>
                <a:srgbClr val="003399"/>
              </a:buClr>
              <a:buSzPct val="80000"/>
              <a:buFont typeface="Wingdings" pitchFamily="2" charset="2"/>
              <a:buChar char="n"/>
              <a:defRPr sz="2000"/>
            </a:lvl9pPr>
          </a:lstStyle>
          <a:p>
            <a:pPr lvl="0" algn="l"/>
            <a:r>
              <a:rPr lang="en-US" dirty="0" smtClean="0"/>
              <a:t>UNCLASSIFIED</a:t>
            </a:r>
            <a:endParaRPr lang="en-US" dirty="0"/>
          </a:p>
        </p:txBody>
      </p:sp>
    </p:spTree>
    <p:extLst>
      <p:ext uri="{BB962C8B-B14F-4D97-AF65-F5344CB8AC3E}">
        <p14:creationId xmlns:p14="http://schemas.microsoft.com/office/powerpoint/2010/main" val="209230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7" name="Text Box 1029"/>
          <p:cNvSpPr txBox="1">
            <a:spLocks noChangeArrowheads="1"/>
          </p:cNvSpPr>
          <p:nvPr/>
        </p:nvSpPr>
        <p:spPr bwMode="auto">
          <a:xfrm>
            <a:off x="1295400" y="6491288"/>
            <a:ext cx="6553200" cy="338554"/>
          </a:xfrm>
          <a:prstGeom prst="rect">
            <a:avLst/>
          </a:prstGeom>
          <a:noFill/>
          <a:ln w="9525">
            <a:noFill/>
            <a:miter lim="800000"/>
            <a:headEnd/>
            <a:tailEnd/>
          </a:ln>
          <a:effectLst/>
        </p:spPr>
        <p:txBody>
          <a:bodyPr anchor="ctr">
            <a:spAutoFit/>
          </a:bodyPr>
          <a:lstStyle/>
          <a:p>
            <a:pPr algn="ctr">
              <a:spcBef>
                <a:spcPct val="50000"/>
              </a:spcBef>
            </a:pPr>
            <a:r>
              <a:rPr lang="en-US" sz="1600" b="1" i="1" spc="300" dirty="0" smtClean="0">
                <a:latin typeface="Century Schoolbook" pitchFamily="18" charset="0"/>
              </a:rPr>
              <a:t>Never</a:t>
            </a:r>
            <a:r>
              <a:rPr lang="en-US" sz="1600" b="1" i="1" spc="300" baseline="0" dirty="0" smtClean="0">
                <a:latin typeface="Century Schoolbook" pitchFamily="18" charset="0"/>
              </a:rPr>
              <a:t> Doubted, Always Feared</a:t>
            </a:r>
            <a:endParaRPr lang="en-US" sz="1600" b="1" i="1" spc="300" dirty="0">
              <a:latin typeface="Century Schoolbook" pitchFamily="18" charset="0"/>
            </a:endParaRPr>
          </a:p>
        </p:txBody>
      </p:sp>
      <p:sp>
        <p:nvSpPr>
          <p:cNvPr id="49158" name="Rectangle 1030"/>
          <p:cNvSpPr>
            <a:spLocks noGrp="1" noChangeArrowheads="1"/>
          </p:cNvSpPr>
          <p:nvPr>
            <p:ph type="title"/>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49168" name="Rectangle 1040"/>
          <p:cNvSpPr>
            <a:spLocks noGrp="1" noChangeArrowheads="1"/>
          </p:cNvSpPr>
          <p:nvPr>
            <p:ph type="body" idx="1"/>
          </p:nvPr>
        </p:nvSpPr>
        <p:spPr bwMode="auto">
          <a:xfrm>
            <a:off x="373063" y="1325880"/>
            <a:ext cx="8397875" cy="500176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Do not change font size indentation or spacing</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4592" y="168545"/>
            <a:ext cx="1007846" cy="993958"/>
          </a:xfrm>
          <a:prstGeom prst="rect">
            <a:avLst/>
          </a:prstGeom>
        </p:spPr>
      </p:pic>
      <p:sp>
        <p:nvSpPr>
          <p:cNvPr id="2" name="Rectangle 1"/>
          <p:cNvSpPr/>
          <p:nvPr/>
        </p:nvSpPr>
        <p:spPr bwMode="auto">
          <a:xfrm>
            <a:off x="379476" y="1202225"/>
            <a:ext cx="8385048" cy="57150"/>
          </a:xfrm>
          <a:prstGeom prst="rect">
            <a:avLst/>
          </a:prstGeom>
          <a:solidFill>
            <a:srgbClr val="0C2D8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379476" y="6423022"/>
            <a:ext cx="8385048" cy="57150"/>
          </a:xfrm>
          <a:prstGeom prst="rect">
            <a:avLst/>
          </a:prstGeom>
          <a:solidFill>
            <a:srgbClr val="0C2D8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2" name="Slide Number Placeholder 2"/>
          <p:cNvSpPr>
            <a:spLocks noGrp="1"/>
          </p:cNvSpPr>
          <p:nvPr>
            <p:ph type="sldNum" sz="quarter" idx="4"/>
          </p:nvPr>
        </p:nvSpPr>
        <p:spPr>
          <a:xfrm>
            <a:off x="8823960" y="6581001"/>
            <a:ext cx="320040" cy="276999"/>
          </a:xfrm>
          <a:prstGeom prst="rect">
            <a:avLst/>
          </a:prstGeom>
        </p:spPr>
        <p:txBody>
          <a:bodyPr wrap="square" lIns="45720" rIns="45720" anchor="b">
            <a:spAutoFit/>
          </a:bodyPr>
          <a:lstStyle>
            <a:lvl1pPr algn="r">
              <a:defRPr sz="1200">
                <a:solidFill>
                  <a:schemeClr val="bg1">
                    <a:lumMod val="65000"/>
                  </a:schemeClr>
                </a:solidFill>
              </a:defRPr>
            </a:lvl1pPr>
          </a:lstStyle>
          <a:p>
            <a:fld id="{4C271F6E-B663-47E9-A91A-64DF1B1A421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9" r:id="rId6"/>
    <p:sldLayoutId id="2147483676" r:id="rId7"/>
    <p:sldLayoutId id="2147483677" r:id="rId8"/>
    <p:sldLayoutId id="2147483678" r:id="rId9"/>
    <p:sldLayoutId id="2147483680" r:id="rId10"/>
  </p:sldLayoutIdLst>
  <p:hf hdr="0" ftr="0" dt="0"/>
  <p:txStyles>
    <p:titleStyle>
      <a:lvl1pPr algn="r" rtl="0" eaLnBrk="1" fontAlgn="base" hangingPunct="1">
        <a:lnSpc>
          <a:spcPct val="83000"/>
        </a:lnSpc>
        <a:spcBef>
          <a:spcPct val="0"/>
        </a:spcBef>
        <a:spcAft>
          <a:spcPct val="0"/>
        </a:spcAft>
        <a:defRPr sz="3600" b="1" i="1">
          <a:solidFill>
            <a:srgbClr val="151C77"/>
          </a:solidFill>
          <a:latin typeface="+mj-lt"/>
          <a:ea typeface="+mj-ea"/>
          <a:cs typeface="+mj-cs"/>
        </a:defRPr>
      </a:lvl1pPr>
      <a:lvl2pPr algn="r" rtl="0" eaLnBrk="1" fontAlgn="base" hangingPunct="1">
        <a:spcBef>
          <a:spcPct val="0"/>
        </a:spcBef>
        <a:spcAft>
          <a:spcPct val="0"/>
        </a:spcAft>
        <a:defRPr sz="3600" b="1" i="1">
          <a:solidFill>
            <a:srgbClr val="151C77"/>
          </a:solidFill>
          <a:latin typeface="Arial" charset="0"/>
        </a:defRPr>
      </a:lvl2pPr>
      <a:lvl3pPr algn="r" rtl="0" eaLnBrk="1" fontAlgn="base" hangingPunct="1">
        <a:spcBef>
          <a:spcPct val="0"/>
        </a:spcBef>
        <a:spcAft>
          <a:spcPct val="0"/>
        </a:spcAft>
        <a:defRPr sz="3600" b="1" i="1">
          <a:solidFill>
            <a:srgbClr val="151C77"/>
          </a:solidFill>
          <a:latin typeface="Arial" charset="0"/>
        </a:defRPr>
      </a:lvl3pPr>
      <a:lvl4pPr algn="r" rtl="0" eaLnBrk="1" fontAlgn="base" hangingPunct="1">
        <a:spcBef>
          <a:spcPct val="0"/>
        </a:spcBef>
        <a:spcAft>
          <a:spcPct val="0"/>
        </a:spcAft>
        <a:defRPr sz="3600" b="1" i="1">
          <a:solidFill>
            <a:srgbClr val="151C77"/>
          </a:solidFill>
          <a:latin typeface="Arial" charset="0"/>
        </a:defRPr>
      </a:lvl4pPr>
      <a:lvl5pPr algn="r" rtl="0" eaLnBrk="1" fontAlgn="base" hangingPunct="1">
        <a:spcBef>
          <a:spcPct val="0"/>
        </a:spcBef>
        <a:spcAft>
          <a:spcPct val="0"/>
        </a:spcAft>
        <a:defRPr sz="36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342900" indent="-342900" algn="l" rtl="0" eaLnBrk="1" fontAlgn="base" hangingPunct="1">
        <a:spcBef>
          <a:spcPct val="50000"/>
        </a:spcBef>
        <a:spcAft>
          <a:spcPct val="0"/>
        </a:spcAft>
        <a:buClr>
          <a:srgbClr val="0C2D83"/>
        </a:buClr>
        <a:buSzPct val="80000"/>
        <a:buFont typeface="Wingdings" pitchFamily="2" charset="2"/>
        <a:buChar char="n"/>
        <a:defRPr sz="2000" b="1">
          <a:solidFill>
            <a:schemeClr val="tx1"/>
          </a:solidFill>
          <a:latin typeface="+mn-lt"/>
          <a:ea typeface="+mn-ea"/>
          <a:cs typeface="+mn-cs"/>
        </a:defRPr>
      </a:lvl1pPr>
      <a:lvl2pPr marL="688975" indent="-346075" algn="l" rtl="0" eaLnBrk="1" fontAlgn="base" hangingPunct="1">
        <a:spcBef>
          <a:spcPct val="25000"/>
        </a:spcBef>
        <a:spcAft>
          <a:spcPct val="0"/>
        </a:spcAft>
        <a:buClr>
          <a:srgbClr val="0C2D83"/>
        </a:buClr>
        <a:buSzPct val="80000"/>
        <a:buFont typeface="Wingdings" pitchFamily="2" charset="2"/>
        <a:buChar char="n"/>
        <a:defRPr sz="1900" b="1">
          <a:solidFill>
            <a:schemeClr val="tx1"/>
          </a:solidFill>
          <a:latin typeface="+mn-lt"/>
        </a:defRPr>
      </a:lvl2pPr>
      <a:lvl3pPr marL="1027113" indent="-341313" algn="l" rtl="0" eaLnBrk="1" fontAlgn="base" hangingPunct="1">
        <a:spcBef>
          <a:spcPct val="25000"/>
        </a:spcBef>
        <a:spcAft>
          <a:spcPct val="0"/>
        </a:spcAft>
        <a:buClr>
          <a:srgbClr val="0C2D83"/>
        </a:buClr>
        <a:buSzPct val="80000"/>
        <a:buFont typeface="Wingdings" pitchFamily="2" charset="2"/>
        <a:buChar char="n"/>
        <a:defRPr sz="1800" b="1">
          <a:solidFill>
            <a:schemeClr val="tx1"/>
          </a:solidFill>
          <a:latin typeface="+mn-lt"/>
        </a:defRPr>
      </a:lvl3pPr>
      <a:lvl4pPr marL="1371600" indent="-342900" algn="l" rtl="0" eaLnBrk="1" fontAlgn="base" hangingPunct="1">
        <a:spcBef>
          <a:spcPct val="25000"/>
        </a:spcBef>
        <a:spcAft>
          <a:spcPct val="0"/>
        </a:spcAft>
        <a:buClr>
          <a:srgbClr val="0C2D83"/>
        </a:buClr>
        <a:buSzPct val="80000"/>
        <a:buFont typeface="Wingdings" pitchFamily="2" charset="2"/>
        <a:buChar char="n"/>
        <a:defRPr lang="en-US" sz="1700" b="1" dirty="0" smtClean="0">
          <a:solidFill>
            <a:schemeClr val="tx1"/>
          </a:solidFill>
          <a:latin typeface="+mn-lt"/>
        </a:defRPr>
      </a:lvl4pPr>
      <a:lvl5pPr marL="1714500" indent="-342900" algn="l" rtl="0" eaLnBrk="1" fontAlgn="base" hangingPunct="1">
        <a:spcBef>
          <a:spcPct val="25000"/>
        </a:spcBef>
        <a:spcAft>
          <a:spcPct val="0"/>
        </a:spcAft>
        <a:buClr>
          <a:srgbClr val="0C2D83"/>
        </a:buClr>
        <a:buSzPct val="80000"/>
        <a:buFont typeface="Wingdings" pitchFamily="2" charset="2"/>
        <a:buChar char="n"/>
        <a:defRPr lang="en-US" sz="1600" b="1" dirty="0" smtClean="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smtClean="0">
                <a:solidFill>
                  <a:srgbClr val="151C77"/>
                </a:solidFill>
              </a:rPr>
              <a:t>Service Life Estimate for </a:t>
            </a:r>
            <a:r>
              <a:rPr lang="en-US" dirty="0">
                <a:solidFill>
                  <a:srgbClr val="151C77"/>
                </a:solidFill>
              </a:rPr>
              <a:t>the ALCM Fuel </a:t>
            </a:r>
            <a:r>
              <a:rPr lang="en-US" dirty="0" smtClean="0">
                <a:solidFill>
                  <a:srgbClr val="151C77"/>
                </a:solidFill>
              </a:rPr>
              <a:t>Boost Pump Electronic Unit (FBPEU)</a:t>
            </a:r>
            <a:r>
              <a:rPr lang="en-US" dirty="0">
                <a:solidFill>
                  <a:srgbClr val="151C77"/>
                </a:solidFill>
              </a:rPr>
              <a:t/>
            </a:r>
            <a:br>
              <a:rPr lang="en-US" dirty="0">
                <a:solidFill>
                  <a:srgbClr val="151C77"/>
                </a:solidFill>
              </a:rPr>
            </a:br>
            <a:endParaRPr lang="en-US" dirty="0"/>
          </a:p>
        </p:txBody>
      </p:sp>
      <p:sp>
        <p:nvSpPr>
          <p:cNvPr id="14" name="Text Placeholder 13"/>
          <p:cNvSpPr>
            <a:spLocks noGrp="1"/>
          </p:cNvSpPr>
          <p:nvPr>
            <p:ph type="body" sz="quarter" idx="11"/>
          </p:nvPr>
        </p:nvSpPr>
        <p:spPr>
          <a:xfrm>
            <a:off x="4313116" y="0"/>
            <a:ext cx="517770" cy="215444"/>
          </a:xfrm>
        </p:spPr>
        <p:txBody>
          <a:bodyPr/>
          <a:lstStyle/>
          <a:p>
            <a:r>
              <a:rPr lang="en-US" dirty="0" smtClean="0"/>
              <a:t>FOUO</a:t>
            </a:r>
            <a:endParaRPr lang="en-US" dirty="0"/>
          </a:p>
        </p:txBody>
      </p:sp>
      <p:sp>
        <p:nvSpPr>
          <p:cNvPr id="15" name="Text Placeholder 14"/>
          <p:cNvSpPr>
            <a:spLocks noGrp="1"/>
          </p:cNvSpPr>
          <p:nvPr>
            <p:ph type="body" sz="quarter" idx="12"/>
          </p:nvPr>
        </p:nvSpPr>
        <p:spPr>
          <a:xfrm>
            <a:off x="3908358" y="6652790"/>
            <a:ext cx="1327287" cy="215444"/>
          </a:xfrm>
        </p:spPr>
        <p:txBody>
          <a:bodyPr/>
          <a:lstStyle/>
          <a:p>
            <a:r>
              <a:rPr lang="en-US" dirty="0" smtClean="0"/>
              <a:t>Unclassified</a:t>
            </a:r>
            <a:endParaRPr lang="en-US" dirty="0"/>
          </a:p>
        </p:txBody>
      </p:sp>
      <p:sp>
        <p:nvSpPr>
          <p:cNvPr id="16" name="Text Placeholder 15"/>
          <p:cNvSpPr>
            <a:spLocks noGrp="1"/>
          </p:cNvSpPr>
          <p:nvPr>
            <p:ph type="body" sz="quarter" idx="14"/>
          </p:nvPr>
        </p:nvSpPr>
        <p:spPr/>
        <p:txBody>
          <a:bodyPr/>
          <a:lstStyle/>
          <a:p>
            <a:r>
              <a:rPr lang="en-US" dirty="0"/>
              <a:t>Viet Tran</a:t>
            </a:r>
          </a:p>
          <a:p>
            <a:r>
              <a:rPr lang="en-US" dirty="0"/>
              <a:t>AFNWC/NDMEA</a:t>
            </a:r>
          </a:p>
          <a:p>
            <a:r>
              <a:rPr lang="en-US" dirty="0" smtClean="0"/>
              <a:t>29 Sep </a:t>
            </a:r>
            <a:r>
              <a:rPr lang="en-US" dirty="0"/>
              <a:t>2016</a:t>
            </a:r>
          </a:p>
          <a:p>
            <a:endParaRPr lang="en-US" dirty="0"/>
          </a:p>
        </p:txBody>
      </p:sp>
    </p:spTree>
    <p:extLst>
      <p:ext uri="{BB962C8B-B14F-4D97-AF65-F5344CB8AC3E}">
        <p14:creationId xmlns:p14="http://schemas.microsoft.com/office/powerpoint/2010/main" val="1853760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278425"/>
            <a:ext cx="8397875" cy="4998720"/>
          </a:xfrm>
        </p:spPr>
        <p:txBody>
          <a:bodyPr/>
          <a:lstStyle/>
          <a:p>
            <a:pPr lvl="1"/>
            <a:r>
              <a:rPr lang="en-US" sz="2000" dirty="0" smtClean="0">
                <a:ea typeface="+mn-ea"/>
                <a:cs typeface="+mn-cs"/>
              </a:rPr>
              <a:t>Functional test on 10 </a:t>
            </a:r>
            <a:r>
              <a:rPr lang="en-US" sz="2000" dirty="0">
                <a:ea typeface="+mn-ea"/>
                <a:cs typeface="+mn-cs"/>
              </a:rPr>
              <a:t>FBPEUs from </a:t>
            </a:r>
            <a:r>
              <a:rPr lang="en-US" sz="2000" dirty="0" smtClean="0">
                <a:ea typeface="+mn-ea"/>
                <a:cs typeface="+mn-cs"/>
              </a:rPr>
              <a:t>supply (2016)</a:t>
            </a:r>
          </a:p>
          <a:p>
            <a:pPr lvl="2"/>
            <a:r>
              <a:rPr lang="en-US" b="0" dirty="0" smtClean="0"/>
              <a:t>9 passed all parameters</a:t>
            </a:r>
          </a:p>
          <a:p>
            <a:pPr lvl="2"/>
            <a:r>
              <a:rPr lang="en-US" b="0" dirty="0" smtClean="0"/>
              <a:t>1 failure – possibly due to test set up.</a:t>
            </a:r>
          </a:p>
          <a:p>
            <a:pPr lvl="3"/>
            <a:r>
              <a:rPr lang="en-US" sz="1500" b="0" dirty="0" smtClean="0"/>
              <a:t>E-spectrum “One </a:t>
            </a:r>
            <a:r>
              <a:rPr lang="en-US" sz="1500" b="0" dirty="0"/>
              <a:t>theory concludes that the manual test </a:t>
            </a:r>
            <a:r>
              <a:rPr lang="en-US" sz="1500" b="0" dirty="0" smtClean="0"/>
              <a:t>procedure </a:t>
            </a:r>
            <a:r>
              <a:rPr lang="en-US" sz="1500" b="0" dirty="0"/>
              <a:t>used by the depot is prone to test setup errors and could </a:t>
            </a:r>
            <a:r>
              <a:rPr lang="en-US" sz="1500" b="0" dirty="0" smtClean="0"/>
              <a:t>easily </a:t>
            </a:r>
            <a:r>
              <a:rPr lang="en-US" sz="1500" b="0" dirty="0"/>
              <a:t>lead to this type of failed </a:t>
            </a:r>
            <a:r>
              <a:rPr lang="en-US" sz="1500" b="0" dirty="0" smtClean="0"/>
              <a:t>indications”</a:t>
            </a:r>
          </a:p>
          <a:p>
            <a:pPr lvl="2"/>
            <a:endParaRPr lang="en-US" dirty="0" smtClean="0">
              <a:ea typeface="+mn-ea"/>
              <a:cs typeface="+mn-cs"/>
            </a:endParaRPr>
          </a:p>
          <a:p>
            <a:pPr lvl="2"/>
            <a:endParaRPr lang="en-US" dirty="0" smtClean="0">
              <a:ea typeface="+mn-ea"/>
              <a:cs typeface="+mn-cs"/>
            </a:endParaRPr>
          </a:p>
          <a:p>
            <a:pPr lvl="2"/>
            <a:endParaRPr lang="en-US" dirty="0">
              <a:ea typeface="+mn-ea"/>
              <a:cs typeface="+mn-cs"/>
            </a:endParaRPr>
          </a:p>
          <a:p>
            <a:pPr lvl="4" fontAlgn="b"/>
            <a:endParaRPr lang="en-US" dirty="0"/>
          </a:p>
          <a:p>
            <a:pPr lvl="2" fontAlgn="b"/>
            <a:endParaRPr lang="en-US" dirty="0" smtClean="0"/>
          </a:p>
        </p:txBody>
      </p:sp>
      <p:sp>
        <p:nvSpPr>
          <p:cNvPr id="3" name="Title 2"/>
          <p:cNvSpPr>
            <a:spLocks noGrp="1"/>
          </p:cNvSpPr>
          <p:nvPr>
            <p:ph type="title"/>
          </p:nvPr>
        </p:nvSpPr>
        <p:spPr/>
        <p:txBody>
          <a:bodyPr/>
          <a:lstStyle/>
          <a:p>
            <a:r>
              <a:rPr lang="en-US" dirty="0" smtClean="0"/>
              <a:t/>
            </a:r>
            <a:br>
              <a:rPr lang="en-US" dirty="0" smtClean="0"/>
            </a:br>
            <a:r>
              <a:rPr lang="en-US" dirty="0" smtClean="0"/>
              <a:t>Functional Test Results</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10</a:t>
            </a:fld>
            <a:endParaRPr lang="en-US"/>
          </a:p>
        </p:txBody>
      </p:sp>
    </p:spTree>
    <p:extLst>
      <p:ext uri="{BB962C8B-B14F-4D97-AF65-F5344CB8AC3E}">
        <p14:creationId xmlns:p14="http://schemas.microsoft.com/office/powerpoint/2010/main" val="3498846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2176346"/>
            <a:ext cx="5083728" cy="4288387"/>
          </a:xfrm>
          <a:prstGeom prst="rect">
            <a:avLst/>
          </a:prstGeom>
        </p:spPr>
      </p:pic>
      <p:sp>
        <p:nvSpPr>
          <p:cNvPr id="3" name="Title 2"/>
          <p:cNvSpPr>
            <a:spLocks noGrp="1"/>
          </p:cNvSpPr>
          <p:nvPr>
            <p:ph type="title"/>
          </p:nvPr>
        </p:nvSpPr>
        <p:spPr/>
        <p:txBody>
          <a:bodyPr/>
          <a:lstStyle/>
          <a:p>
            <a:r>
              <a:rPr lang="en-US" dirty="0"/>
              <a:t>Function Test Output Analysis</a:t>
            </a:r>
          </a:p>
        </p:txBody>
      </p:sp>
      <p:pic>
        <p:nvPicPr>
          <p:cNvPr id="8" name="Picture 7"/>
          <p:cNvPicPr>
            <a:picLocks noChangeAspect="1"/>
          </p:cNvPicPr>
          <p:nvPr/>
        </p:nvPicPr>
        <p:blipFill>
          <a:blip r:embed="rId3"/>
          <a:stretch>
            <a:fillRect/>
          </a:stretch>
        </p:blipFill>
        <p:spPr>
          <a:xfrm>
            <a:off x="5634200" y="3782927"/>
            <a:ext cx="3520440" cy="2590367"/>
          </a:xfrm>
          <a:prstGeom prst="rect">
            <a:avLst/>
          </a:prstGeom>
        </p:spPr>
      </p:pic>
      <p:sp>
        <p:nvSpPr>
          <p:cNvPr id="9" name="Content Placeholder 2"/>
          <p:cNvSpPr>
            <a:spLocks noGrp="1"/>
          </p:cNvSpPr>
          <p:nvPr>
            <p:ph idx="1"/>
          </p:nvPr>
        </p:nvSpPr>
        <p:spPr>
          <a:xfrm>
            <a:off x="359064" y="1278425"/>
            <a:ext cx="8543931" cy="4284558"/>
          </a:xfrm>
        </p:spPr>
        <p:txBody>
          <a:bodyPr>
            <a:normAutofit/>
          </a:bodyPr>
          <a:lstStyle/>
          <a:p>
            <a:r>
              <a:rPr lang="en-US" sz="1800" b="0" dirty="0" smtClean="0"/>
              <a:t>1 </a:t>
            </a:r>
            <a:r>
              <a:rPr lang="en-US" sz="1800" b="0" dirty="0"/>
              <a:t>out of 25 parameters showed a trend </a:t>
            </a:r>
            <a:endParaRPr lang="en-US" sz="1800" b="0" dirty="0" smtClean="0"/>
          </a:p>
          <a:p>
            <a:r>
              <a:rPr lang="en-US" sz="1800" b="0" dirty="0" smtClean="0"/>
              <a:t>Slope </a:t>
            </a:r>
            <a:r>
              <a:rPr lang="en-US" sz="1800" b="0" dirty="0"/>
              <a:t>of -.</a:t>
            </a:r>
            <a:r>
              <a:rPr lang="en-US" sz="1800" b="0" dirty="0" smtClean="0"/>
              <a:t>4 Hz </a:t>
            </a:r>
            <a:r>
              <a:rPr lang="en-US" sz="1800" b="0" dirty="0"/>
              <a:t>per year, age of the FBPEUs tested was estimated based on serial </a:t>
            </a:r>
            <a:r>
              <a:rPr lang="en-US" sz="1800" b="0" dirty="0" smtClean="0"/>
              <a:t>number</a:t>
            </a:r>
            <a:endParaRPr lang="en-US" sz="1800" b="0" dirty="0"/>
          </a:p>
          <a:p>
            <a:endParaRPr lang="en-US" sz="1600" dirty="0"/>
          </a:p>
        </p:txBody>
      </p:sp>
      <p:sp>
        <p:nvSpPr>
          <p:cNvPr id="10" name="Text Placeholder 4"/>
          <p:cNvSpPr>
            <a:spLocks noGrp="1"/>
          </p:cNvSpPr>
          <p:nvPr>
            <p:ph type="body" sz="quarter" idx="12"/>
          </p:nvPr>
        </p:nvSpPr>
        <p:spPr/>
        <p:txBody>
          <a:bodyPr/>
          <a:lstStyle/>
          <a:p>
            <a:r>
              <a:rPr lang="en-US" dirty="0" smtClean="0"/>
              <a:t>FOUO</a:t>
            </a:r>
            <a:endParaRPr lang="en-US" dirty="0"/>
          </a:p>
        </p:txBody>
      </p:sp>
      <p:sp>
        <p:nvSpPr>
          <p:cNvPr id="11" name="Text Placeholder 4"/>
          <p:cNvSpPr>
            <a:spLocks noGrp="1"/>
          </p:cNvSpPr>
          <p:nvPr>
            <p:ph type="body" sz="quarter" idx="13"/>
          </p:nvPr>
        </p:nvSpPr>
        <p:spPr/>
        <p:txBody>
          <a:bodyPr/>
          <a:lstStyle/>
          <a:p>
            <a:r>
              <a:rPr lang="en-US" dirty="0" smtClean="0"/>
              <a:t>FOUO</a:t>
            </a:r>
            <a:endParaRPr lang="en-US" dirty="0"/>
          </a:p>
        </p:txBody>
      </p:sp>
      <p:sp>
        <p:nvSpPr>
          <p:cNvPr id="2" name="Slide Number Placeholder 1"/>
          <p:cNvSpPr>
            <a:spLocks noGrp="1"/>
          </p:cNvSpPr>
          <p:nvPr>
            <p:ph type="sldNum" sz="quarter" idx="11"/>
          </p:nvPr>
        </p:nvSpPr>
        <p:spPr/>
        <p:txBody>
          <a:bodyPr/>
          <a:lstStyle/>
          <a:p>
            <a:fld id="{4C271F6E-B663-47E9-A91A-64DF1B1A4211}" type="slidenum">
              <a:rPr lang="en-US" smtClean="0"/>
              <a:t>11</a:t>
            </a:fld>
            <a:endParaRPr lang="en-US"/>
          </a:p>
        </p:txBody>
      </p:sp>
    </p:spTree>
    <p:extLst>
      <p:ext uri="{BB962C8B-B14F-4D97-AF65-F5344CB8AC3E}">
        <p14:creationId xmlns:p14="http://schemas.microsoft.com/office/powerpoint/2010/main" val="3636983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3 FBPEUs were sent to E-spectrum for teardown analysis</a:t>
            </a:r>
          </a:p>
          <a:p>
            <a:r>
              <a:rPr lang="en-US" dirty="0" smtClean="0"/>
              <a:t>Visual Inspection</a:t>
            </a:r>
            <a:r>
              <a:rPr lang="en-US" b="0" dirty="0" smtClean="0"/>
              <a:t> – Microcircuits show no irregularities or anomalies</a:t>
            </a:r>
          </a:p>
          <a:p>
            <a:r>
              <a:rPr lang="en-US" dirty="0" smtClean="0"/>
              <a:t>60 piece parts selected for electrical parameter performance analysis  (summary on next slide)</a:t>
            </a:r>
            <a:endParaRPr lang="en-US" b="0" dirty="0" smtClean="0"/>
          </a:p>
          <a:p>
            <a:pPr lvl="1"/>
            <a:r>
              <a:rPr lang="en-US" dirty="0" smtClean="0"/>
              <a:t>In-Depth </a:t>
            </a:r>
            <a:r>
              <a:rPr lang="en-US" dirty="0"/>
              <a:t>Laboratory </a:t>
            </a:r>
            <a:r>
              <a:rPr lang="en-US" dirty="0" smtClean="0"/>
              <a:t>Analysis </a:t>
            </a:r>
            <a:r>
              <a:rPr lang="en-US" b="0" dirty="0" smtClean="0"/>
              <a:t>(Scanning </a:t>
            </a:r>
            <a:r>
              <a:rPr lang="en-US" b="0" dirty="0"/>
              <a:t>Electron Microscope (SEM</a:t>
            </a:r>
            <a:r>
              <a:rPr lang="en-US" b="0" dirty="0" smtClean="0"/>
              <a:t>) &amp; </a:t>
            </a:r>
            <a:r>
              <a:rPr lang="en-US" b="0" dirty="0"/>
              <a:t>Energy Dispersive X-ray Spectroscopy (EDS</a:t>
            </a:r>
            <a:r>
              <a:rPr lang="en-US" b="0" dirty="0" smtClean="0"/>
              <a:t>)) 2 samples of each below:</a:t>
            </a:r>
            <a:endParaRPr lang="en-US" dirty="0" smtClean="0"/>
          </a:p>
          <a:p>
            <a:pPr lvl="2"/>
            <a:r>
              <a:rPr lang="en-US" b="0" dirty="0" smtClean="0"/>
              <a:t>Operational Amplifier, NPN Transistor, PNP Transistor, </a:t>
            </a:r>
            <a:r>
              <a:rPr lang="en-US" b="0" dirty="0"/>
              <a:t>Transistor (OEM Unique</a:t>
            </a:r>
            <a:r>
              <a:rPr lang="en-US" b="0" dirty="0" smtClean="0"/>
              <a:t>), </a:t>
            </a:r>
            <a:r>
              <a:rPr lang="en-US" b="0" dirty="0"/>
              <a:t>High Power Silicon </a:t>
            </a:r>
            <a:r>
              <a:rPr lang="en-US" b="0" dirty="0" smtClean="0"/>
              <a:t>Transistor, Microcircuit Voltage Comparator and Zener Diode show no </a:t>
            </a:r>
            <a:r>
              <a:rPr lang="en-US" b="0" dirty="0"/>
              <a:t>evidence of any type of damage or </a:t>
            </a:r>
            <a:r>
              <a:rPr lang="en-US" b="0" dirty="0" smtClean="0"/>
              <a:t>aging</a:t>
            </a:r>
          </a:p>
          <a:p>
            <a:pPr lvl="2"/>
            <a:r>
              <a:rPr lang="en-US" b="0" dirty="0"/>
              <a:t>Wet Tantalum </a:t>
            </a:r>
            <a:r>
              <a:rPr lang="en-US" b="0" dirty="0" smtClean="0"/>
              <a:t>Capacitors showed electrolyte leakage</a:t>
            </a:r>
          </a:p>
        </p:txBody>
      </p:sp>
      <p:sp>
        <p:nvSpPr>
          <p:cNvPr id="3" name="Title 2"/>
          <p:cNvSpPr>
            <a:spLocks noGrp="1"/>
          </p:cNvSpPr>
          <p:nvPr>
            <p:ph type="title"/>
          </p:nvPr>
        </p:nvSpPr>
        <p:spPr/>
        <p:txBody>
          <a:bodyPr/>
          <a:lstStyle/>
          <a:p>
            <a:r>
              <a:rPr lang="en-US" dirty="0" smtClean="0"/>
              <a:t>Teardown Analysis </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Slide Number Placeholder 5"/>
          <p:cNvSpPr>
            <a:spLocks noGrp="1"/>
          </p:cNvSpPr>
          <p:nvPr>
            <p:ph type="sldNum" sz="quarter" idx="11"/>
          </p:nvPr>
        </p:nvSpPr>
        <p:spPr/>
        <p:txBody>
          <a:bodyPr/>
          <a:lstStyle/>
          <a:p>
            <a:fld id="{4C271F6E-B663-47E9-A91A-64DF1B1A4211}" type="slidenum">
              <a:rPr lang="en-US" smtClean="0"/>
              <a:t>12</a:t>
            </a:fld>
            <a:endParaRPr lang="en-US"/>
          </a:p>
        </p:txBody>
      </p:sp>
    </p:spTree>
    <p:extLst>
      <p:ext uri="{BB962C8B-B14F-4D97-AF65-F5344CB8AC3E}">
        <p14:creationId xmlns:p14="http://schemas.microsoft.com/office/powerpoint/2010/main" val="2777101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488" y="1400879"/>
            <a:ext cx="8707563" cy="4975332"/>
          </a:xfrm>
        </p:spPr>
        <p:txBody>
          <a:bodyPr/>
          <a:lstStyle/>
          <a:p>
            <a:pPr lvl="1"/>
            <a:r>
              <a:rPr lang="en-US" dirty="0"/>
              <a:t>Electrical Parameter Performance Test results </a:t>
            </a:r>
            <a:r>
              <a:rPr lang="en-US" dirty="0" smtClean="0"/>
              <a:t>from 60 piece parts</a:t>
            </a:r>
            <a:endParaRPr lang="en-US" dirty="0"/>
          </a:p>
          <a:p>
            <a:pPr marL="800100" lvl="1"/>
            <a:r>
              <a:rPr lang="en-US" sz="1800" dirty="0" smtClean="0"/>
              <a:t>2 </a:t>
            </a:r>
            <a:r>
              <a:rPr lang="en-US" sz="1800" dirty="0"/>
              <a:t>components exhibited </a:t>
            </a:r>
            <a:r>
              <a:rPr lang="en-US" sz="1800" dirty="0" smtClean="0"/>
              <a:t>test failures</a:t>
            </a:r>
          </a:p>
          <a:p>
            <a:pPr marL="1143000" lvl="2"/>
            <a:r>
              <a:rPr lang="en-US" sz="1600" dirty="0" smtClean="0"/>
              <a:t>A1C2 Wet Tantalum </a:t>
            </a:r>
            <a:r>
              <a:rPr lang="en-US" sz="1600" dirty="0"/>
              <a:t>C</a:t>
            </a:r>
            <a:r>
              <a:rPr lang="en-US" sz="1600" dirty="0" smtClean="0"/>
              <a:t>apacitor </a:t>
            </a:r>
            <a:r>
              <a:rPr lang="en-US" sz="1600" dirty="0"/>
              <a:t>from FBPEU S/N </a:t>
            </a:r>
            <a:r>
              <a:rPr lang="en-US" sz="1600" dirty="0" smtClean="0"/>
              <a:t>398</a:t>
            </a:r>
          </a:p>
          <a:p>
            <a:pPr marL="1485900" lvl="3"/>
            <a:r>
              <a:rPr lang="en-US" sz="1400" b="0" dirty="0" smtClean="0"/>
              <a:t>Evidence supports manufacturing defect (low volume </a:t>
            </a:r>
            <a:r>
              <a:rPr lang="en-US" sz="1400" b="0" dirty="0"/>
              <a:t>of </a:t>
            </a:r>
            <a:r>
              <a:rPr lang="en-US" sz="1400" b="0" dirty="0" smtClean="0"/>
              <a:t>electrolyte)</a:t>
            </a:r>
            <a:endParaRPr lang="en-US" sz="1400" dirty="0" smtClean="0"/>
          </a:p>
          <a:p>
            <a:pPr marL="1143000" lvl="3" indent="0">
              <a:buNone/>
            </a:pPr>
            <a:r>
              <a:rPr lang="en-US" sz="1400" b="0" dirty="0"/>
              <a:t>(Note: FBPEU S/N 398 </a:t>
            </a:r>
            <a:r>
              <a:rPr lang="en-US" sz="1400" b="0" dirty="0" smtClean="0"/>
              <a:t>passed </a:t>
            </a:r>
            <a:r>
              <a:rPr lang="en-US" sz="1400" b="0" dirty="0"/>
              <a:t>all test parameters during functional testing) </a:t>
            </a:r>
          </a:p>
          <a:p>
            <a:pPr marL="800100" lvl="1">
              <a:buFont typeface="Arial" panose="020B0604020202020204" pitchFamily="34" charset="0"/>
              <a:buChar char="•"/>
            </a:pPr>
            <a:endParaRPr lang="en-US" b="0" dirty="0"/>
          </a:p>
          <a:p>
            <a:pPr marL="800100" lvl="1">
              <a:buFont typeface="Arial" panose="020B0604020202020204" pitchFamily="34" charset="0"/>
              <a:buChar char="•"/>
            </a:pPr>
            <a:endParaRPr lang="en-US" b="0" dirty="0" smtClean="0"/>
          </a:p>
          <a:p>
            <a:pPr marL="800100" lvl="1">
              <a:buFont typeface="Arial" panose="020B0604020202020204" pitchFamily="34" charset="0"/>
              <a:buChar char="•"/>
            </a:pPr>
            <a:endParaRPr lang="en-US" b="0" dirty="0"/>
          </a:p>
          <a:p>
            <a:pPr marL="457200" lvl="1" indent="0">
              <a:buNone/>
            </a:pPr>
            <a:endParaRPr lang="en-US" sz="1600" b="0" dirty="0" smtClean="0"/>
          </a:p>
          <a:p>
            <a:pPr marL="1143000" lvl="2"/>
            <a:r>
              <a:rPr lang="en-US" sz="1600" dirty="0" smtClean="0"/>
              <a:t>A3R1 Metal Film Resistor </a:t>
            </a:r>
            <a:r>
              <a:rPr lang="en-US" sz="1600" dirty="0"/>
              <a:t>from FBPEU S/N </a:t>
            </a:r>
            <a:r>
              <a:rPr lang="en-US" sz="1600" dirty="0" smtClean="0"/>
              <a:t>1095</a:t>
            </a:r>
          </a:p>
          <a:p>
            <a:pPr marL="1485900" lvl="3"/>
            <a:r>
              <a:rPr lang="en-US" sz="1400" b="0" dirty="0" smtClean="0"/>
              <a:t>Specification allows 1% tolerance; test shows 4 % drift value</a:t>
            </a:r>
          </a:p>
          <a:p>
            <a:pPr marL="800100" lvl="2" indent="0">
              <a:buNone/>
            </a:pPr>
            <a:r>
              <a:rPr lang="en-US" sz="1400" b="0" dirty="0" smtClean="0"/>
              <a:t>	     (</a:t>
            </a:r>
            <a:r>
              <a:rPr lang="en-US" sz="1400" b="0" dirty="0"/>
              <a:t>Note: FBPEU S/N 1095 </a:t>
            </a:r>
            <a:r>
              <a:rPr lang="en-US" sz="1400" b="0" dirty="0" smtClean="0"/>
              <a:t>passed </a:t>
            </a:r>
            <a:r>
              <a:rPr lang="en-US" sz="1400" b="0" dirty="0"/>
              <a:t>all test parameters during functional testing) </a:t>
            </a:r>
          </a:p>
          <a:p>
            <a:pPr marL="800100" lvl="2" indent="0">
              <a:buNone/>
            </a:pPr>
            <a:endParaRPr lang="en-US" sz="1500" dirty="0"/>
          </a:p>
          <a:p>
            <a:endParaRPr lang="en-US" dirty="0"/>
          </a:p>
        </p:txBody>
      </p:sp>
      <p:sp>
        <p:nvSpPr>
          <p:cNvPr id="3" name="Title 2"/>
          <p:cNvSpPr>
            <a:spLocks noGrp="1"/>
          </p:cNvSpPr>
          <p:nvPr>
            <p:ph type="title"/>
          </p:nvPr>
        </p:nvSpPr>
        <p:spPr/>
        <p:txBody>
          <a:bodyPr/>
          <a:lstStyle/>
          <a:p>
            <a:r>
              <a:rPr lang="en-US" dirty="0" smtClean="0"/>
              <a:t>Component Level </a:t>
            </a:r>
            <a:br>
              <a:rPr lang="en-US" dirty="0" smtClean="0"/>
            </a:br>
            <a:r>
              <a:rPr lang="en-US" dirty="0" smtClean="0"/>
              <a:t>Electrical </a:t>
            </a:r>
            <a:r>
              <a:rPr lang="en-US" dirty="0"/>
              <a:t>Parameter Performance</a:t>
            </a:r>
          </a:p>
        </p:txBody>
      </p:sp>
      <p:grpSp>
        <p:nvGrpSpPr>
          <p:cNvPr id="12" name="Group 11"/>
          <p:cNvGrpSpPr/>
          <p:nvPr/>
        </p:nvGrpSpPr>
        <p:grpSpPr>
          <a:xfrm>
            <a:off x="1085850" y="2905489"/>
            <a:ext cx="7677150" cy="980365"/>
            <a:chOff x="1206259" y="2746149"/>
            <a:chExt cx="7677150" cy="1085850"/>
          </a:xfrm>
        </p:grpSpPr>
        <p:pic>
          <p:nvPicPr>
            <p:cNvPr id="9" name="Picture 8"/>
            <p:cNvPicPr>
              <a:picLocks noChangeAspect="1"/>
            </p:cNvPicPr>
            <p:nvPr/>
          </p:nvPicPr>
          <p:blipFill>
            <a:blip r:embed="rId3"/>
            <a:stretch>
              <a:fillRect/>
            </a:stretch>
          </p:blipFill>
          <p:spPr>
            <a:xfrm>
              <a:off x="1206259" y="3660549"/>
              <a:ext cx="7648575" cy="171450"/>
            </a:xfrm>
            <a:prstGeom prst="rect">
              <a:avLst/>
            </a:prstGeom>
          </p:spPr>
        </p:pic>
        <p:pic>
          <p:nvPicPr>
            <p:cNvPr id="11" name="Picture 10"/>
            <p:cNvPicPr>
              <a:picLocks noChangeAspect="1"/>
            </p:cNvPicPr>
            <p:nvPr/>
          </p:nvPicPr>
          <p:blipFill>
            <a:blip r:embed="rId4"/>
            <a:stretch>
              <a:fillRect/>
            </a:stretch>
          </p:blipFill>
          <p:spPr>
            <a:xfrm>
              <a:off x="1206259" y="2746149"/>
              <a:ext cx="7677150" cy="914400"/>
            </a:xfrm>
            <a:prstGeom prst="rect">
              <a:avLst/>
            </a:prstGeom>
          </p:spPr>
        </p:pic>
      </p:grpSp>
      <p:pic>
        <p:nvPicPr>
          <p:cNvPr id="13" name="Picture 12"/>
          <p:cNvPicPr>
            <a:picLocks noChangeAspect="1"/>
          </p:cNvPicPr>
          <p:nvPr/>
        </p:nvPicPr>
        <p:blipFill>
          <a:blip r:embed="rId5"/>
          <a:stretch>
            <a:fillRect/>
          </a:stretch>
        </p:blipFill>
        <p:spPr>
          <a:xfrm>
            <a:off x="1172438" y="5160214"/>
            <a:ext cx="6436179" cy="1215997"/>
          </a:xfrm>
          <a:prstGeom prst="rect">
            <a:avLst/>
          </a:prstGeom>
        </p:spPr>
      </p:pic>
      <p:sp>
        <p:nvSpPr>
          <p:cNvPr id="10" name="Text Placeholder 4"/>
          <p:cNvSpPr>
            <a:spLocks noGrp="1"/>
          </p:cNvSpPr>
          <p:nvPr>
            <p:ph type="body" sz="quarter" idx="12"/>
          </p:nvPr>
        </p:nvSpPr>
        <p:spPr/>
        <p:txBody>
          <a:bodyPr/>
          <a:lstStyle/>
          <a:p>
            <a:r>
              <a:rPr lang="en-US" dirty="0" smtClean="0"/>
              <a:t>FOUO</a:t>
            </a:r>
            <a:endParaRPr lang="en-US" dirty="0"/>
          </a:p>
        </p:txBody>
      </p:sp>
      <p:sp>
        <p:nvSpPr>
          <p:cNvPr id="14"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13</a:t>
            </a:fld>
            <a:endParaRPr lang="en-US"/>
          </a:p>
        </p:txBody>
      </p:sp>
    </p:spTree>
    <p:extLst>
      <p:ext uri="{BB962C8B-B14F-4D97-AF65-F5344CB8AC3E}">
        <p14:creationId xmlns:p14="http://schemas.microsoft.com/office/powerpoint/2010/main" val="3303661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7108" y="1202225"/>
            <a:ext cx="8734323" cy="4998720"/>
          </a:xfrm>
        </p:spPr>
        <p:txBody>
          <a:bodyPr/>
          <a:lstStyle/>
          <a:p>
            <a:pPr marL="0" indent="0">
              <a:buNone/>
            </a:pPr>
            <a:r>
              <a:rPr lang="en-US" dirty="0" smtClean="0"/>
              <a:t> </a:t>
            </a:r>
          </a:p>
          <a:p>
            <a:pPr lvl="2"/>
            <a:r>
              <a:rPr lang="en-US" dirty="0" smtClean="0"/>
              <a:t>WTC </a:t>
            </a:r>
          </a:p>
          <a:p>
            <a:pPr lvl="3"/>
            <a:r>
              <a:rPr lang="en-US" sz="1800" b="0" dirty="0" smtClean="0"/>
              <a:t>Open </a:t>
            </a:r>
            <a:r>
              <a:rPr lang="en-US" sz="1800" b="0" dirty="0"/>
              <a:t>circuit due to electrolyte </a:t>
            </a:r>
            <a:r>
              <a:rPr lang="en-US" sz="1800" b="0" dirty="0" smtClean="0"/>
              <a:t>leakage (well known issue in industry)  </a:t>
            </a:r>
            <a:endParaRPr lang="en-US" sz="1800" b="0" dirty="0"/>
          </a:p>
          <a:p>
            <a:pPr lvl="3"/>
            <a:endParaRPr lang="en-US" sz="1800" b="0" dirty="0" smtClean="0"/>
          </a:p>
          <a:p>
            <a:pPr marL="1028700" lvl="3" indent="0">
              <a:buNone/>
            </a:pPr>
            <a:endParaRPr lang="en-US" sz="1800" dirty="0" smtClean="0"/>
          </a:p>
          <a:p>
            <a:pPr lvl="2"/>
            <a:r>
              <a:rPr lang="en-US" dirty="0" smtClean="0"/>
              <a:t>Metal </a:t>
            </a:r>
            <a:r>
              <a:rPr lang="en-US" dirty="0"/>
              <a:t>Film </a:t>
            </a:r>
            <a:r>
              <a:rPr lang="en-US" dirty="0" smtClean="0"/>
              <a:t>Resistor</a:t>
            </a:r>
          </a:p>
          <a:p>
            <a:pPr lvl="3"/>
            <a:r>
              <a:rPr lang="en-US" sz="1800" b="0" dirty="0" smtClean="0"/>
              <a:t>Resistance drifts higher with age due to thermal and electrical stress</a:t>
            </a:r>
            <a:r>
              <a:rPr lang="en-US" sz="1800" b="0" dirty="0"/>
              <a:t> </a:t>
            </a:r>
            <a:r>
              <a:rPr lang="en-US" sz="1800" b="0" dirty="0" smtClean="0"/>
              <a:t>(well </a:t>
            </a:r>
            <a:r>
              <a:rPr lang="en-US" sz="1800" b="0" dirty="0"/>
              <a:t>known issue in industry)</a:t>
            </a:r>
            <a:endParaRPr lang="en-US" sz="1800" dirty="0"/>
          </a:p>
        </p:txBody>
      </p:sp>
      <p:sp>
        <p:nvSpPr>
          <p:cNvPr id="3" name="Title 2"/>
          <p:cNvSpPr>
            <a:spLocks noGrp="1"/>
          </p:cNvSpPr>
          <p:nvPr>
            <p:ph type="title"/>
          </p:nvPr>
        </p:nvSpPr>
        <p:spPr/>
        <p:txBody>
          <a:bodyPr/>
          <a:lstStyle/>
          <a:p>
            <a:r>
              <a:rPr lang="en-US" dirty="0" smtClean="0"/>
              <a:t>Selected Failure Mechanism</a:t>
            </a:r>
            <a:endParaRPr lang="en-US" dirty="0"/>
          </a:p>
        </p:txBody>
      </p:sp>
      <p:pic>
        <p:nvPicPr>
          <p:cNvPr id="7" name="Picture 6"/>
          <p:cNvPicPr>
            <a:picLocks noChangeAspect="1"/>
          </p:cNvPicPr>
          <p:nvPr/>
        </p:nvPicPr>
        <p:blipFill>
          <a:blip r:embed="rId2"/>
          <a:stretch>
            <a:fillRect/>
          </a:stretch>
        </p:blipFill>
        <p:spPr>
          <a:xfrm rot="5400000">
            <a:off x="325194" y="1381498"/>
            <a:ext cx="363272" cy="701437"/>
          </a:xfrm>
          <a:prstGeom prst="rect">
            <a:avLst/>
          </a:prstGeom>
        </p:spPr>
      </p:pic>
      <p:pic>
        <p:nvPicPr>
          <p:cNvPr id="8" name="Picture 7"/>
          <p:cNvPicPr>
            <a:picLocks noChangeAspect="1"/>
          </p:cNvPicPr>
          <p:nvPr/>
        </p:nvPicPr>
        <p:blipFill>
          <a:blip r:embed="rId3"/>
          <a:stretch>
            <a:fillRect/>
          </a:stretch>
        </p:blipFill>
        <p:spPr>
          <a:xfrm>
            <a:off x="52037" y="2885030"/>
            <a:ext cx="805512" cy="309695"/>
          </a:xfrm>
          <a:prstGeom prst="rect">
            <a:avLst/>
          </a:prstGeom>
        </p:spPr>
      </p:pic>
      <p:sp>
        <p:nvSpPr>
          <p:cNvPr id="9" name="Text Placeholder 4"/>
          <p:cNvSpPr>
            <a:spLocks noGrp="1"/>
          </p:cNvSpPr>
          <p:nvPr>
            <p:ph type="body" sz="quarter" idx="12"/>
          </p:nvPr>
        </p:nvSpPr>
        <p:spPr/>
        <p:txBody>
          <a:bodyPr/>
          <a:lstStyle/>
          <a:p>
            <a:r>
              <a:rPr lang="en-US" dirty="0" smtClean="0"/>
              <a:t>FOUO</a:t>
            </a:r>
            <a:endParaRPr lang="en-US" dirty="0"/>
          </a:p>
        </p:txBody>
      </p:sp>
      <p:sp>
        <p:nvSpPr>
          <p:cNvPr id="10"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14</a:t>
            </a:fld>
            <a:endParaRPr lang="en-US"/>
          </a:p>
        </p:txBody>
      </p:sp>
    </p:spTree>
    <p:extLst>
      <p:ext uri="{BB962C8B-B14F-4D97-AF65-F5344CB8AC3E}">
        <p14:creationId xmlns:p14="http://schemas.microsoft.com/office/powerpoint/2010/main" val="4017638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WTC Failure Mechanism </a:t>
            </a:r>
          </a:p>
          <a:p>
            <a:pPr lvl="1"/>
            <a:r>
              <a:rPr lang="en-US" sz="1800" b="0" dirty="0" smtClean="0"/>
              <a:t>Electrolyte </a:t>
            </a:r>
            <a:r>
              <a:rPr lang="en-US" sz="1800" b="0" dirty="0"/>
              <a:t>(Sulfuric Acid H2SO4) l</a:t>
            </a:r>
            <a:r>
              <a:rPr lang="en-US" sz="1800" b="0" dirty="0" smtClean="0"/>
              <a:t>eakage over </a:t>
            </a:r>
            <a:r>
              <a:rPr lang="en-US" sz="1800" b="0" dirty="0"/>
              <a:t>time due to glass seal </a:t>
            </a:r>
            <a:r>
              <a:rPr lang="en-US" sz="1800" b="0" dirty="0" smtClean="0"/>
              <a:t>rupture, causes </a:t>
            </a:r>
            <a:r>
              <a:rPr lang="en-US" sz="1800" b="0" dirty="0"/>
              <a:t>loss of capacitance which </a:t>
            </a:r>
            <a:r>
              <a:rPr lang="en-US" sz="1800" b="0" dirty="0" smtClean="0"/>
              <a:t>creates an </a:t>
            </a:r>
            <a:r>
              <a:rPr lang="en-US" sz="1800" b="0" dirty="0"/>
              <a:t>open circuit</a:t>
            </a:r>
          </a:p>
          <a:p>
            <a:pPr lvl="1"/>
            <a:endParaRPr lang="en-US" sz="1800" dirty="0"/>
          </a:p>
          <a:p>
            <a:pPr lvl="1"/>
            <a:endParaRPr lang="en-US" dirty="0"/>
          </a:p>
        </p:txBody>
      </p:sp>
      <p:sp>
        <p:nvSpPr>
          <p:cNvPr id="3" name="Title 2"/>
          <p:cNvSpPr>
            <a:spLocks noGrp="1"/>
          </p:cNvSpPr>
          <p:nvPr>
            <p:ph type="title"/>
          </p:nvPr>
        </p:nvSpPr>
        <p:spPr/>
        <p:txBody>
          <a:bodyPr/>
          <a:lstStyle/>
          <a:p>
            <a:r>
              <a:rPr lang="en-US" dirty="0"/>
              <a:t>WTC </a:t>
            </a:r>
            <a:r>
              <a:rPr lang="en-US" dirty="0" smtClean="0"/>
              <a:t>Failure Mechanism </a:t>
            </a:r>
            <a:endParaRPr lang="en-US" dirty="0"/>
          </a:p>
        </p:txBody>
      </p:sp>
      <p:pic>
        <p:nvPicPr>
          <p:cNvPr id="8" name="Picture 7"/>
          <p:cNvPicPr>
            <a:picLocks noChangeAspect="1"/>
          </p:cNvPicPr>
          <p:nvPr/>
        </p:nvPicPr>
        <p:blipFill rotWithShape="1">
          <a:blip r:embed="rId2"/>
          <a:srcRect t="26198" r="2170" b="21793"/>
          <a:stretch/>
        </p:blipFill>
        <p:spPr>
          <a:xfrm rot="16200000">
            <a:off x="243676" y="4043503"/>
            <a:ext cx="3162619" cy="846211"/>
          </a:xfrm>
          <a:prstGeom prst="rect">
            <a:avLst/>
          </a:prstGeom>
        </p:spPr>
      </p:pic>
      <p:pic>
        <p:nvPicPr>
          <p:cNvPr id="9" name="Picture 8"/>
          <p:cNvPicPr>
            <a:picLocks noChangeAspect="1"/>
          </p:cNvPicPr>
          <p:nvPr/>
        </p:nvPicPr>
        <p:blipFill>
          <a:blip r:embed="rId3"/>
          <a:stretch>
            <a:fillRect/>
          </a:stretch>
        </p:blipFill>
        <p:spPr>
          <a:xfrm>
            <a:off x="3332317" y="3099268"/>
            <a:ext cx="3270803" cy="3161347"/>
          </a:xfrm>
          <a:prstGeom prst="rect">
            <a:avLst/>
          </a:prstGeom>
        </p:spPr>
      </p:pic>
      <p:sp>
        <p:nvSpPr>
          <p:cNvPr id="11" name="TextBox 10"/>
          <p:cNvSpPr txBox="1"/>
          <p:nvPr/>
        </p:nvSpPr>
        <p:spPr>
          <a:xfrm>
            <a:off x="5826396" y="6146979"/>
            <a:ext cx="2450421" cy="276999"/>
          </a:xfrm>
          <a:prstGeom prst="rect">
            <a:avLst/>
          </a:prstGeom>
          <a:noFill/>
        </p:spPr>
        <p:txBody>
          <a:bodyPr wrap="square" rtlCol="0">
            <a:spAutoFit/>
          </a:bodyPr>
          <a:lstStyle/>
          <a:p>
            <a:r>
              <a:rPr lang="en-US" sz="1200" dirty="0"/>
              <a:t>Vishay Intertechnology INC.</a:t>
            </a:r>
          </a:p>
        </p:txBody>
      </p:sp>
      <p:pic>
        <p:nvPicPr>
          <p:cNvPr id="7" name="Picture 6"/>
          <p:cNvPicPr>
            <a:picLocks noChangeAspect="1"/>
          </p:cNvPicPr>
          <p:nvPr/>
        </p:nvPicPr>
        <p:blipFill rotWithShape="1">
          <a:blip r:embed="rId4"/>
          <a:srcRect l="6160" t="7370" r="9184" b="7256"/>
          <a:stretch/>
        </p:blipFill>
        <p:spPr>
          <a:xfrm>
            <a:off x="4572000" y="2373985"/>
            <a:ext cx="801723" cy="814654"/>
          </a:xfrm>
          <a:prstGeom prst="rect">
            <a:avLst/>
          </a:prstGeom>
        </p:spPr>
      </p:pic>
      <p:sp>
        <p:nvSpPr>
          <p:cNvPr id="10" name="Text Placeholder 4"/>
          <p:cNvSpPr>
            <a:spLocks noGrp="1"/>
          </p:cNvSpPr>
          <p:nvPr>
            <p:ph type="body" sz="quarter" idx="12"/>
          </p:nvPr>
        </p:nvSpPr>
        <p:spPr/>
        <p:txBody>
          <a:bodyPr/>
          <a:lstStyle/>
          <a:p>
            <a:r>
              <a:rPr lang="en-US" dirty="0" smtClean="0"/>
              <a:t>FOUO</a:t>
            </a:r>
            <a:endParaRPr lang="en-US" dirty="0"/>
          </a:p>
        </p:txBody>
      </p:sp>
      <p:sp>
        <p:nvSpPr>
          <p:cNvPr id="12"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15</a:t>
            </a:fld>
            <a:endParaRPr lang="en-US"/>
          </a:p>
        </p:txBody>
      </p:sp>
    </p:spTree>
    <p:extLst>
      <p:ext uri="{BB962C8B-B14F-4D97-AF65-F5344CB8AC3E}">
        <p14:creationId xmlns:p14="http://schemas.microsoft.com/office/powerpoint/2010/main" val="1932276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A1 Circuit card (EMI filter) contains 5 WTCs</a:t>
            </a:r>
          </a:p>
          <a:p>
            <a:pPr lvl="1"/>
            <a:r>
              <a:rPr lang="en-US" b="0" dirty="0" smtClean="0"/>
              <a:t>WTCs below are in parallel</a:t>
            </a:r>
            <a:endParaRPr lang="en-US" dirty="0"/>
          </a:p>
        </p:txBody>
      </p:sp>
      <p:sp>
        <p:nvSpPr>
          <p:cNvPr id="3" name="Title 2"/>
          <p:cNvSpPr>
            <a:spLocks noGrp="1"/>
          </p:cNvSpPr>
          <p:nvPr>
            <p:ph type="title"/>
          </p:nvPr>
        </p:nvSpPr>
        <p:spPr/>
        <p:txBody>
          <a:bodyPr/>
          <a:lstStyle/>
          <a:p>
            <a:r>
              <a:rPr lang="en-US" dirty="0" smtClean="0"/>
              <a:t>WTC Location</a:t>
            </a:r>
            <a:endParaRPr lang="en-US" dirty="0"/>
          </a:p>
        </p:txBody>
      </p:sp>
      <p:pic>
        <p:nvPicPr>
          <p:cNvPr id="7" name="Picture 6"/>
          <p:cNvPicPr>
            <a:picLocks noChangeAspect="1"/>
          </p:cNvPicPr>
          <p:nvPr/>
        </p:nvPicPr>
        <p:blipFill>
          <a:blip r:embed="rId2"/>
          <a:stretch>
            <a:fillRect/>
          </a:stretch>
        </p:blipFill>
        <p:spPr>
          <a:xfrm>
            <a:off x="233841" y="2251701"/>
            <a:ext cx="4109150" cy="3426288"/>
          </a:xfrm>
          <a:prstGeom prst="rect">
            <a:avLst/>
          </a:prstGeom>
        </p:spPr>
      </p:pic>
      <p:pic>
        <p:nvPicPr>
          <p:cNvPr id="6" name="Picture 5"/>
          <p:cNvPicPr>
            <a:picLocks noChangeAspect="1"/>
          </p:cNvPicPr>
          <p:nvPr/>
        </p:nvPicPr>
        <p:blipFill>
          <a:blip r:embed="rId3"/>
          <a:stretch>
            <a:fillRect/>
          </a:stretch>
        </p:blipFill>
        <p:spPr>
          <a:xfrm>
            <a:off x="4403951" y="2526025"/>
            <a:ext cx="4438205" cy="2877639"/>
          </a:xfrm>
          <a:prstGeom prst="rect">
            <a:avLst/>
          </a:prstGeom>
        </p:spPr>
      </p:pic>
      <p:sp>
        <p:nvSpPr>
          <p:cNvPr id="8" name="Text Placeholder 4"/>
          <p:cNvSpPr>
            <a:spLocks noGrp="1"/>
          </p:cNvSpPr>
          <p:nvPr>
            <p:ph type="body" sz="quarter" idx="12"/>
          </p:nvPr>
        </p:nvSpPr>
        <p:spPr/>
        <p:txBody>
          <a:bodyPr/>
          <a:lstStyle/>
          <a:p>
            <a:r>
              <a:rPr lang="en-US" dirty="0" smtClean="0"/>
              <a:t>FOUO</a:t>
            </a:r>
            <a:endParaRPr lang="en-US" dirty="0"/>
          </a:p>
        </p:txBody>
      </p:sp>
      <p:sp>
        <p:nvSpPr>
          <p:cNvPr id="9"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16</a:t>
            </a:fld>
            <a:endParaRPr lang="en-US"/>
          </a:p>
        </p:txBody>
      </p:sp>
    </p:spTree>
    <p:extLst>
      <p:ext uri="{BB962C8B-B14F-4D97-AF65-F5344CB8AC3E}">
        <p14:creationId xmlns:p14="http://schemas.microsoft.com/office/powerpoint/2010/main" val="2121853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2 samples obtained from FBPEU S/N 398 Energy </a:t>
            </a:r>
            <a:r>
              <a:rPr lang="en-US" dirty="0"/>
              <a:t>Dispersive </a:t>
            </a:r>
            <a:r>
              <a:rPr lang="en-US" dirty="0" smtClean="0"/>
              <a:t>X-Ray </a:t>
            </a:r>
            <a:r>
              <a:rPr lang="en-US" dirty="0"/>
              <a:t>Spectroscopy (</a:t>
            </a:r>
            <a:r>
              <a:rPr lang="en-US" dirty="0" smtClean="0"/>
              <a:t>EDS) </a:t>
            </a:r>
          </a:p>
          <a:p>
            <a:pPr lvl="1"/>
            <a:r>
              <a:rPr lang="en-US" sz="1600" b="0" dirty="0"/>
              <a:t>Sample A (C2) was comparatively dry (i.e. little or no visible liquid after dissection), EDS shows no Sulfuric Acid on the glass seal surface, the cause of low levels of electrolyte could be not enough volume added during </a:t>
            </a:r>
            <a:r>
              <a:rPr lang="en-US" sz="1600" b="0" dirty="0" smtClean="0"/>
              <a:t>fabrication</a:t>
            </a:r>
          </a:p>
          <a:p>
            <a:pPr lvl="1"/>
            <a:r>
              <a:rPr lang="en-US" sz="1600" b="0" dirty="0"/>
              <a:t>Sample B (C3) electrolyte leaked past the swaged anode </a:t>
            </a:r>
            <a:r>
              <a:rPr lang="en-US" sz="1600" b="0" dirty="0" smtClean="0"/>
              <a:t>lead, EDS shows Sulfuric Acid has reached the glass seal surface. However, it passed Electrical </a:t>
            </a:r>
            <a:r>
              <a:rPr lang="en-US" sz="1600" b="0" dirty="0"/>
              <a:t>Parameter Performance </a:t>
            </a:r>
            <a:r>
              <a:rPr lang="en-US" sz="1600" b="0" dirty="0" smtClean="0"/>
              <a:t>Test</a:t>
            </a:r>
            <a:endParaRPr lang="en-US" sz="1600" b="0" dirty="0"/>
          </a:p>
          <a:p>
            <a:pPr lvl="1"/>
            <a:endParaRPr lang="en-US" sz="1600" b="0" dirty="0"/>
          </a:p>
          <a:p>
            <a:endParaRPr lang="en-US" b="0" dirty="0" smtClean="0"/>
          </a:p>
        </p:txBody>
      </p:sp>
      <p:pic>
        <p:nvPicPr>
          <p:cNvPr id="6" name="Picture 5"/>
          <p:cNvPicPr>
            <a:picLocks noChangeAspect="1"/>
          </p:cNvPicPr>
          <p:nvPr/>
        </p:nvPicPr>
        <p:blipFill>
          <a:blip r:embed="rId3"/>
          <a:stretch>
            <a:fillRect/>
          </a:stretch>
        </p:blipFill>
        <p:spPr>
          <a:xfrm>
            <a:off x="998150" y="3605349"/>
            <a:ext cx="2694613" cy="2751730"/>
          </a:xfrm>
          <a:prstGeom prst="rect">
            <a:avLst/>
          </a:prstGeom>
        </p:spPr>
      </p:pic>
      <p:pic>
        <p:nvPicPr>
          <p:cNvPr id="7" name="Picture 6"/>
          <p:cNvPicPr>
            <a:picLocks noChangeAspect="1"/>
          </p:cNvPicPr>
          <p:nvPr/>
        </p:nvPicPr>
        <p:blipFill>
          <a:blip r:embed="rId4"/>
          <a:stretch>
            <a:fillRect/>
          </a:stretch>
        </p:blipFill>
        <p:spPr>
          <a:xfrm>
            <a:off x="5261154" y="3590868"/>
            <a:ext cx="2794275" cy="2749972"/>
          </a:xfrm>
          <a:prstGeom prst="rect">
            <a:avLst/>
          </a:prstGeom>
        </p:spPr>
      </p:pic>
      <p:sp>
        <p:nvSpPr>
          <p:cNvPr id="8" name="TextBox 7"/>
          <p:cNvSpPr txBox="1"/>
          <p:nvPr/>
        </p:nvSpPr>
        <p:spPr>
          <a:xfrm>
            <a:off x="1775855" y="4938870"/>
            <a:ext cx="1222131" cy="276999"/>
          </a:xfrm>
          <a:prstGeom prst="rect">
            <a:avLst/>
          </a:prstGeom>
          <a:noFill/>
        </p:spPr>
        <p:txBody>
          <a:bodyPr wrap="square" rtlCol="0">
            <a:spAutoFit/>
          </a:bodyPr>
          <a:lstStyle/>
          <a:p>
            <a:r>
              <a:rPr lang="en-US" sz="1200" dirty="0" smtClean="0">
                <a:solidFill>
                  <a:srgbClr val="FF0000"/>
                </a:solidFill>
              </a:rPr>
              <a:t>Sample A</a:t>
            </a:r>
            <a:endParaRPr lang="en-US" sz="1200" dirty="0">
              <a:solidFill>
                <a:srgbClr val="FF0000"/>
              </a:solidFill>
            </a:endParaRPr>
          </a:p>
        </p:txBody>
      </p:sp>
      <p:sp>
        <p:nvSpPr>
          <p:cNvPr id="9" name="TextBox 8"/>
          <p:cNvSpPr txBox="1"/>
          <p:nvPr/>
        </p:nvSpPr>
        <p:spPr>
          <a:xfrm>
            <a:off x="6200636" y="4755325"/>
            <a:ext cx="1222131" cy="276999"/>
          </a:xfrm>
          <a:prstGeom prst="rect">
            <a:avLst/>
          </a:prstGeom>
          <a:noFill/>
        </p:spPr>
        <p:txBody>
          <a:bodyPr wrap="square" rtlCol="0">
            <a:spAutoFit/>
          </a:bodyPr>
          <a:lstStyle/>
          <a:p>
            <a:r>
              <a:rPr lang="en-US" sz="1200" dirty="0" smtClean="0">
                <a:solidFill>
                  <a:srgbClr val="FF0000"/>
                </a:solidFill>
              </a:rPr>
              <a:t>Sample B</a:t>
            </a:r>
            <a:endParaRPr lang="en-US" sz="1200" dirty="0">
              <a:solidFill>
                <a:srgbClr val="FF0000"/>
              </a:solidFill>
            </a:endParaRPr>
          </a:p>
        </p:txBody>
      </p:sp>
      <p:sp>
        <p:nvSpPr>
          <p:cNvPr id="10" name="Title 1"/>
          <p:cNvSpPr>
            <a:spLocks noGrp="1"/>
          </p:cNvSpPr>
          <p:nvPr>
            <p:ph type="title"/>
          </p:nvPr>
        </p:nvSpPr>
        <p:spPr/>
        <p:txBody>
          <a:bodyPr>
            <a:normAutofit/>
          </a:bodyPr>
          <a:lstStyle/>
          <a:p>
            <a:pPr lvl="1"/>
            <a:r>
              <a:rPr lang="en-US" dirty="0" smtClean="0"/>
              <a:t>WTC X-Ray</a:t>
            </a:r>
            <a:endParaRPr lang="en-US" dirty="0"/>
          </a:p>
        </p:txBody>
      </p:sp>
      <p:sp>
        <p:nvSpPr>
          <p:cNvPr id="16" name="Oval 15"/>
          <p:cNvSpPr/>
          <p:nvPr/>
        </p:nvSpPr>
        <p:spPr bwMode="auto">
          <a:xfrm>
            <a:off x="6082941" y="5215869"/>
            <a:ext cx="235390" cy="353085"/>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cxnSp>
        <p:nvCxnSpPr>
          <p:cNvPr id="18" name="Straight Arrow Connector 17"/>
          <p:cNvCxnSpPr/>
          <p:nvPr/>
        </p:nvCxnSpPr>
        <p:spPr bwMode="auto">
          <a:xfrm flipV="1">
            <a:off x="6337426" y="5305331"/>
            <a:ext cx="394055" cy="7242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9" name="TextBox 18"/>
          <p:cNvSpPr txBox="1"/>
          <p:nvPr/>
        </p:nvSpPr>
        <p:spPr>
          <a:xfrm>
            <a:off x="6701254" y="5166831"/>
            <a:ext cx="1778776" cy="276999"/>
          </a:xfrm>
          <a:prstGeom prst="rect">
            <a:avLst/>
          </a:prstGeom>
          <a:noFill/>
        </p:spPr>
        <p:txBody>
          <a:bodyPr wrap="square" rtlCol="0">
            <a:spAutoFit/>
          </a:bodyPr>
          <a:lstStyle/>
          <a:p>
            <a:r>
              <a:rPr lang="en-US" sz="1200" dirty="0" smtClean="0"/>
              <a:t>Sulfuric Acid</a:t>
            </a:r>
            <a:endParaRPr lang="en-US" sz="1200" dirty="0"/>
          </a:p>
        </p:txBody>
      </p:sp>
      <p:sp>
        <p:nvSpPr>
          <p:cNvPr id="13" name="Text Placeholder 4"/>
          <p:cNvSpPr>
            <a:spLocks noGrp="1"/>
          </p:cNvSpPr>
          <p:nvPr>
            <p:ph type="body" sz="quarter" idx="12"/>
          </p:nvPr>
        </p:nvSpPr>
        <p:spPr/>
        <p:txBody>
          <a:bodyPr/>
          <a:lstStyle/>
          <a:p>
            <a:r>
              <a:rPr lang="en-US" dirty="0" smtClean="0"/>
              <a:t>FOUO</a:t>
            </a:r>
            <a:endParaRPr lang="en-US" dirty="0"/>
          </a:p>
        </p:txBody>
      </p:sp>
      <p:sp>
        <p:nvSpPr>
          <p:cNvPr id="14" name="Text Placeholder 4"/>
          <p:cNvSpPr>
            <a:spLocks noGrp="1"/>
          </p:cNvSpPr>
          <p:nvPr>
            <p:ph type="body" sz="quarter" idx="13"/>
          </p:nvPr>
        </p:nvSpPr>
        <p:spPr/>
        <p:txBody>
          <a:bodyPr/>
          <a:lstStyle/>
          <a:p>
            <a:r>
              <a:rPr lang="en-US" dirty="0" smtClean="0"/>
              <a:t>FOUO</a:t>
            </a:r>
            <a:endParaRPr lang="en-US" dirty="0"/>
          </a:p>
        </p:txBody>
      </p:sp>
      <p:sp>
        <p:nvSpPr>
          <p:cNvPr id="3" name="Slide Number Placeholder 2"/>
          <p:cNvSpPr>
            <a:spLocks noGrp="1"/>
          </p:cNvSpPr>
          <p:nvPr>
            <p:ph type="sldNum" sz="quarter" idx="11"/>
          </p:nvPr>
        </p:nvSpPr>
        <p:spPr/>
        <p:txBody>
          <a:bodyPr/>
          <a:lstStyle/>
          <a:p>
            <a:fld id="{4C271F6E-B663-47E9-A91A-64DF1B1A4211}" type="slidenum">
              <a:rPr lang="en-US" smtClean="0"/>
              <a:t>17</a:t>
            </a:fld>
            <a:endParaRPr lang="en-US"/>
          </a:p>
        </p:txBody>
      </p:sp>
    </p:spTree>
    <p:extLst>
      <p:ext uri="{BB962C8B-B14F-4D97-AF65-F5344CB8AC3E}">
        <p14:creationId xmlns:p14="http://schemas.microsoft.com/office/powerpoint/2010/main" val="366918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FAILURE MECHANISMS IN WET TANTALUM</a:t>
            </a:r>
            <a:br>
              <a:rPr lang="en-US" dirty="0"/>
            </a:br>
            <a:r>
              <a:rPr lang="en-US" dirty="0"/>
              <a:t>CAPACITORS ( Plessey Company Limited June 17, </a:t>
            </a:r>
            <a:r>
              <a:rPr lang="en-US" dirty="0" smtClean="0"/>
              <a:t>1975)</a:t>
            </a:r>
          </a:p>
          <a:p>
            <a:pPr lvl="1"/>
            <a:r>
              <a:rPr lang="en-US" b="0" dirty="0"/>
              <a:t>The electrolyte boils at 128C (262F) at atmospheric pressure and hence considerable pressure develops at high temperature. However, </a:t>
            </a:r>
            <a:r>
              <a:rPr lang="en-US" b="0" dirty="0" smtClean="0"/>
              <a:t>there </a:t>
            </a:r>
            <a:r>
              <a:rPr lang="en-US" b="0" dirty="0"/>
              <a:t>is a considerable safety margin for </a:t>
            </a:r>
            <a:r>
              <a:rPr lang="en-US" b="0" dirty="0" smtClean="0"/>
              <a:t>tubular </a:t>
            </a:r>
            <a:r>
              <a:rPr lang="en-US" b="0" dirty="0"/>
              <a:t>units, normally rated up to 125C (</a:t>
            </a:r>
            <a:r>
              <a:rPr lang="en-US" b="0" dirty="0" smtClean="0"/>
              <a:t>257F), </a:t>
            </a:r>
            <a:r>
              <a:rPr lang="en-US" b="0" dirty="0"/>
              <a:t>before actual seal rupture will occur.</a:t>
            </a:r>
          </a:p>
          <a:p>
            <a:pPr lvl="1"/>
            <a:r>
              <a:rPr lang="en-US" b="0" dirty="0"/>
              <a:t>At low temperature, the electrolyte used in devices rated to -55C freezes at -64C giving an open circuit. However, as soon as the temperature is raised the electrolyte melts and works normally. Thus, indefinite storage at-60C is quite permissible.</a:t>
            </a:r>
          </a:p>
          <a:p>
            <a:endParaRPr lang="en-US" dirty="0"/>
          </a:p>
        </p:txBody>
      </p:sp>
      <p:sp>
        <p:nvSpPr>
          <p:cNvPr id="3" name="Title 2"/>
          <p:cNvSpPr>
            <a:spLocks noGrp="1"/>
          </p:cNvSpPr>
          <p:nvPr>
            <p:ph type="title"/>
          </p:nvPr>
        </p:nvSpPr>
        <p:spPr/>
        <p:txBody>
          <a:bodyPr/>
          <a:lstStyle/>
          <a:p>
            <a:r>
              <a:rPr lang="en-US" dirty="0" smtClean="0"/>
              <a:t>WTC Electrolyte Research </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18</a:t>
            </a:fld>
            <a:endParaRPr lang="en-US"/>
          </a:p>
        </p:txBody>
      </p:sp>
    </p:spTree>
    <p:extLst>
      <p:ext uri="{BB962C8B-B14F-4D97-AF65-F5344CB8AC3E}">
        <p14:creationId xmlns:p14="http://schemas.microsoft.com/office/powerpoint/2010/main" val="3604306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FAILURE MECHANISMS IN WET TANTALUM</a:t>
            </a:r>
            <a:br>
              <a:rPr lang="en-US" dirty="0"/>
            </a:br>
            <a:r>
              <a:rPr lang="en-US" dirty="0"/>
              <a:t>CAPACITORS (Plessey Company Limited June 17, </a:t>
            </a:r>
            <a:r>
              <a:rPr lang="en-US" dirty="0" smtClean="0"/>
              <a:t>1975)</a:t>
            </a:r>
          </a:p>
          <a:p>
            <a:pPr marL="0" indent="0">
              <a:buNone/>
            </a:pPr>
            <a:r>
              <a:rPr lang="en-US" b="0" dirty="0" smtClean="0"/>
              <a:t>“The </a:t>
            </a:r>
            <a:r>
              <a:rPr lang="en-US" b="0" dirty="0"/>
              <a:t>wear-out mechanism of wet tantalum units is the loss of water vapor leading to open-circuit, although at rated temperatures, long life times are </a:t>
            </a:r>
            <a:r>
              <a:rPr lang="en-US" b="0" dirty="0" smtClean="0"/>
              <a:t>achieved”</a:t>
            </a:r>
            <a:endParaRPr lang="en-US" b="0" dirty="0"/>
          </a:p>
        </p:txBody>
      </p:sp>
      <p:sp>
        <p:nvSpPr>
          <p:cNvPr id="3" name="Title 2"/>
          <p:cNvSpPr>
            <a:spLocks noGrp="1"/>
          </p:cNvSpPr>
          <p:nvPr>
            <p:ph type="title"/>
          </p:nvPr>
        </p:nvSpPr>
        <p:spPr/>
        <p:txBody>
          <a:bodyPr/>
          <a:lstStyle/>
          <a:p>
            <a:r>
              <a:rPr lang="en-US" dirty="0"/>
              <a:t>WTC Electrolyte Research </a:t>
            </a:r>
          </a:p>
        </p:txBody>
      </p:sp>
      <p:pic>
        <p:nvPicPr>
          <p:cNvPr id="6" name="Picture 5"/>
          <p:cNvPicPr>
            <a:picLocks noChangeAspect="1"/>
          </p:cNvPicPr>
          <p:nvPr/>
        </p:nvPicPr>
        <p:blipFill>
          <a:blip r:embed="rId2"/>
          <a:stretch>
            <a:fillRect/>
          </a:stretch>
        </p:blipFill>
        <p:spPr>
          <a:xfrm>
            <a:off x="728818" y="3101294"/>
            <a:ext cx="2420793" cy="3090178"/>
          </a:xfrm>
          <a:prstGeom prst="rect">
            <a:avLst/>
          </a:prstGeom>
        </p:spPr>
      </p:pic>
      <p:pic>
        <p:nvPicPr>
          <p:cNvPr id="7" name="Picture 6"/>
          <p:cNvPicPr>
            <a:picLocks noChangeAspect="1"/>
          </p:cNvPicPr>
          <p:nvPr/>
        </p:nvPicPr>
        <p:blipFill>
          <a:blip r:embed="rId3"/>
          <a:stretch>
            <a:fillRect/>
          </a:stretch>
        </p:blipFill>
        <p:spPr>
          <a:xfrm>
            <a:off x="5270438" y="2966723"/>
            <a:ext cx="2288341" cy="3097399"/>
          </a:xfrm>
          <a:prstGeom prst="rect">
            <a:avLst/>
          </a:prstGeom>
        </p:spPr>
      </p:pic>
      <p:sp>
        <p:nvSpPr>
          <p:cNvPr id="8" name="Text Placeholder 4"/>
          <p:cNvSpPr>
            <a:spLocks noGrp="1"/>
          </p:cNvSpPr>
          <p:nvPr>
            <p:ph type="body" sz="quarter" idx="12"/>
          </p:nvPr>
        </p:nvSpPr>
        <p:spPr/>
        <p:txBody>
          <a:bodyPr/>
          <a:lstStyle/>
          <a:p>
            <a:r>
              <a:rPr lang="en-US" dirty="0" smtClean="0"/>
              <a:t>FOUO</a:t>
            </a:r>
            <a:endParaRPr lang="en-US" dirty="0"/>
          </a:p>
        </p:txBody>
      </p:sp>
      <p:sp>
        <p:nvSpPr>
          <p:cNvPr id="9"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19</a:t>
            </a:fld>
            <a:endParaRPr lang="en-US"/>
          </a:p>
        </p:txBody>
      </p:sp>
    </p:spTree>
    <p:extLst>
      <p:ext uri="{BB962C8B-B14F-4D97-AF65-F5344CB8AC3E}">
        <p14:creationId xmlns:p14="http://schemas.microsoft.com/office/powerpoint/2010/main" val="8319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73062" y="1295400"/>
            <a:ext cx="8397875" cy="4998720"/>
          </a:xfrm>
        </p:spPr>
        <p:txBody>
          <a:bodyPr/>
          <a:lstStyle/>
          <a:p>
            <a:r>
              <a:rPr lang="en-US" dirty="0"/>
              <a:t>BLUF </a:t>
            </a:r>
          </a:p>
          <a:p>
            <a:r>
              <a:rPr lang="en-US" dirty="0" smtClean="0"/>
              <a:t>Problem </a:t>
            </a:r>
          </a:p>
          <a:p>
            <a:r>
              <a:rPr lang="en-US" dirty="0" smtClean="0"/>
              <a:t>Function &amp; Location of FBPEU</a:t>
            </a:r>
          </a:p>
          <a:p>
            <a:r>
              <a:rPr lang="en-US" dirty="0" smtClean="0"/>
              <a:t>Data Sources</a:t>
            </a:r>
          </a:p>
          <a:p>
            <a:pPr lvl="1"/>
            <a:r>
              <a:rPr lang="en-US" dirty="0" smtClean="0"/>
              <a:t>ACI, REMIS Level 1 Pass Rate, Level 1 Regression Analysis</a:t>
            </a:r>
          </a:p>
          <a:p>
            <a:pPr lvl="1"/>
            <a:r>
              <a:rPr lang="en-US" dirty="0" smtClean="0"/>
              <a:t>ASIA</a:t>
            </a:r>
          </a:p>
          <a:p>
            <a:pPr lvl="2"/>
            <a:r>
              <a:rPr lang="en-US" dirty="0" smtClean="0"/>
              <a:t>Function Test Output Analysis, Teardown, Piece part Performance</a:t>
            </a:r>
          </a:p>
          <a:p>
            <a:r>
              <a:rPr lang="en-US" dirty="0" smtClean="0"/>
              <a:t>Selecting Failure Mechanism (FM)</a:t>
            </a:r>
          </a:p>
          <a:p>
            <a:r>
              <a:rPr lang="en-US" dirty="0" smtClean="0"/>
              <a:t>Analyze and Research Selected FM</a:t>
            </a:r>
          </a:p>
          <a:p>
            <a:r>
              <a:rPr lang="en-US" dirty="0" smtClean="0"/>
              <a:t>Determine Scale Parameters &amp; Reliability Function</a:t>
            </a:r>
            <a:endParaRPr lang="en-US" dirty="0"/>
          </a:p>
          <a:p>
            <a:r>
              <a:rPr lang="en-US" dirty="0" smtClean="0"/>
              <a:t>Summary </a:t>
            </a:r>
            <a:endParaRPr lang="en-US" dirty="0"/>
          </a:p>
          <a:p>
            <a:r>
              <a:rPr lang="en-US" dirty="0" smtClean="0"/>
              <a:t>Recommendations</a:t>
            </a:r>
            <a:endParaRPr lang="en-US" dirty="0"/>
          </a:p>
          <a:p>
            <a:endParaRPr lang="en-US" dirty="0"/>
          </a:p>
        </p:txBody>
      </p:sp>
      <p:sp>
        <p:nvSpPr>
          <p:cNvPr id="2" name="Slide Number Placeholder 1"/>
          <p:cNvSpPr>
            <a:spLocks noGrp="1"/>
          </p:cNvSpPr>
          <p:nvPr>
            <p:ph type="sldNum" sz="quarter" idx="11"/>
          </p:nvPr>
        </p:nvSpPr>
        <p:spPr/>
        <p:txBody>
          <a:bodyPr/>
          <a:lstStyle/>
          <a:p>
            <a:pPr>
              <a:defRPr/>
            </a:pPr>
            <a:fld id="{32F33B73-9D2E-4921-A222-AF2FE24D2A87}" type="slidenum">
              <a:rPr lang="en-US" smtClean="0"/>
              <a:pPr>
                <a:defRPr/>
              </a:pPr>
              <a:t>2</a:t>
            </a:fld>
            <a:endParaRPr lang="en-US" dirty="0"/>
          </a:p>
        </p:txBody>
      </p:sp>
      <p:sp>
        <p:nvSpPr>
          <p:cNvPr id="3" name="Title 2"/>
          <p:cNvSpPr>
            <a:spLocks noGrp="1"/>
          </p:cNvSpPr>
          <p:nvPr>
            <p:ph type="title"/>
          </p:nvPr>
        </p:nvSpPr>
        <p:spPr>
          <a:xfrm>
            <a:off x="1219200" y="152400"/>
            <a:ext cx="6705600" cy="990600"/>
          </a:xfrm>
        </p:spPr>
        <p:txBody>
          <a:bodyPr/>
          <a:lstStyle/>
          <a:p>
            <a:r>
              <a:rPr lang="en-US" dirty="0" smtClean="0"/>
              <a:t>Overview</a:t>
            </a:r>
            <a:endParaRPr lang="en-US" dirty="0"/>
          </a:p>
        </p:txBody>
      </p:sp>
      <p:sp>
        <p:nvSpPr>
          <p:cNvPr id="5" name="Text Placeholder 4"/>
          <p:cNvSpPr>
            <a:spLocks noGrp="1"/>
          </p:cNvSpPr>
          <p:nvPr>
            <p:ph type="body" sz="quarter" idx="12"/>
          </p:nvPr>
        </p:nvSpPr>
        <p:spPr>
          <a:xfrm>
            <a:off x="8626230" y="0"/>
            <a:ext cx="517770" cy="215444"/>
          </a:xfrm>
        </p:spPr>
        <p:txBody>
          <a:bodyPr/>
          <a:lstStyle/>
          <a:p>
            <a:r>
              <a:rPr lang="en-US" dirty="0" smtClean="0"/>
              <a:t>FOUO</a:t>
            </a:r>
            <a:endParaRPr lang="en-US" dirty="0"/>
          </a:p>
        </p:txBody>
      </p:sp>
      <p:sp>
        <p:nvSpPr>
          <p:cNvPr id="9" name="Text Placeholder 14"/>
          <p:cNvSpPr txBox="1">
            <a:spLocks/>
          </p:cNvSpPr>
          <p:nvPr/>
        </p:nvSpPr>
        <p:spPr bwMode="auto">
          <a:xfrm>
            <a:off x="3908358" y="6652790"/>
            <a:ext cx="1327287" cy="215444"/>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indent="0" algn="r" rtl="0" eaLnBrk="1" fontAlgn="base" hangingPunct="1">
              <a:spcBef>
                <a:spcPct val="50000"/>
              </a:spcBef>
              <a:spcAft>
                <a:spcPct val="0"/>
              </a:spcAft>
              <a:buClr>
                <a:srgbClr val="0C2D83"/>
              </a:buClr>
              <a:buSzPct val="80000"/>
              <a:buFont typeface="Wingdings" pitchFamily="2" charset="2"/>
              <a:buNone/>
              <a:defRPr sz="1400" b="1" cap="all" baseline="0">
                <a:solidFill>
                  <a:srgbClr val="006600"/>
                </a:solidFill>
                <a:latin typeface="+mn-lt"/>
                <a:ea typeface="+mn-ea"/>
                <a:cs typeface="+mn-cs"/>
              </a:defRPr>
            </a:lvl1pPr>
            <a:lvl2pPr marL="688975" indent="-346075" algn="l" rtl="0" eaLnBrk="1" fontAlgn="base" hangingPunct="1">
              <a:spcBef>
                <a:spcPct val="25000"/>
              </a:spcBef>
              <a:spcAft>
                <a:spcPct val="0"/>
              </a:spcAft>
              <a:buClr>
                <a:srgbClr val="0C2D83"/>
              </a:buClr>
              <a:buSzPct val="80000"/>
              <a:buFont typeface="Wingdings" pitchFamily="2" charset="2"/>
              <a:buChar char="n"/>
              <a:defRPr sz="1900" b="1">
                <a:solidFill>
                  <a:schemeClr val="tx1"/>
                </a:solidFill>
                <a:latin typeface="+mn-lt"/>
              </a:defRPr>
            </a:lvl2pPr>
            <a:lvl3pPr marL="1027113" indent="-341313" algn="l" rtl="0" eaLnBrk="1" fontAlgn="base" hangingPunct="1">
              <a:spcBef>
                <a:spcPct val="25000"/>
              </a:spcBef>
              <a:spcAft>
                <a:spcPct val="0"/>
              </a:spcAft>
              <a:buClr>
                <a:srgbClr val="0C2D83"/>
              </a:buClr>
              <a:buSzPct val="80000"/>
              <a:buFont typeface="Wingdings" pitchFamily="2" charset="2"/>
              <a:buChar char="n"/>
              <a:defRPr sz="1800" b="1">
                <a:solidFill>
                  <a:schemeClr val="tx1"/>
                </a:solidFill>
                <a:latin typeface="+mn-lt"/>
              </a:defRPr>
            </a:lvl3pPr>
            <a:lvl4pPr marL="1371600" indent="-342900" algn="l" rtl="0" eaLnBrk="1" fontAlgn="base" hangingPunct="1">
              <a:spcBef>
                <a:spcPct val="25000"/>
              </a:spcBef>
              <a:spcAft>
                <a:spcPct val="0"/>
              </a:spcAft>
              <a:buClr>
                <a:srgbClr val="0C2D83"/>
              </a:buClr>
              <a:buSzPct val="80000"/>
              <a:buFont typeface="Wingdings" pitchFamily="2" charset="2"/>
              <a:buChar char="n"/>
              <a:defRPr lang="en-US" sz="1700" b="1" dirty="0" smtClean="0">
                <a:solidFill>
                  <a:schemeClr val="tx1"/>
                </a:solidFill>
                <a:latin typeface="+mn-lt"/>
              </a:defRPr>
            </a:lvl4pPr>
            <a:lvl5pPr marL="1714500" indent="-342900" algn="l" rtl="0" eaLnBrk="1" fontAlgn="base" hangingPunct="1">
              <a:spcBef>
                <a:spcPct val="25000"/>
              </a:spcBef>
              <a:spcAft>
                <a:spcPct val="0"/>
              </a:spcAft>
              <a:buClr>
                <a:srgbClr val="0C2D83"/>
              </a:buClr>
              <a:buSzPct val="80000"/>
              <a:buFont typeface="Wingdings" pitchFamily="2" charset="2"/>
              <a:buChar char="n"/>
              <a:defRPr lang="en-US" sz="1600" b="1" dirty="0" smtClean="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kern="0" dirty="0" smtClean="0"/>
              <a:t>Unclassified</a:t>
            </a:r>
            <a:endParaRPr lang="en-US" kern="0" dirty="0"/>
          </a:p>
        </p:txBody>
      </p:sp>
      <p:sp>
        <p:nvSpPr>
          <p:cNvPr id="8" name="Text Placeholder 4"/>
          <p:cNvSpPr>
            <a:spLocks noGrp="1"/>
          </p:cNvSpPr>
          <p:nvPr>
            <p:ph type="body" sz="quarter" idx="13"/>
          </p:nvPr>
        </p:nvSpPr>
        <p:spPr/>
        <p:txBody>
          <a:bodyPr/>
          <a:lstStyle/>
          <a:p>
            <a:r>
              <a:rPr lang="en-US" dirty="0" smtClean="0"/>
              <a:t>FOUO</a:t>
            </a:r>
            <a:endParaRPr lang="en-US" dirty="0"/>
          </a:p>
        </p:txBody>
      </p:sp>
    </p:spTree>
    <p:extLst>
      <p:ext uri="{BB962C8B-B14F-4D97-AF65-F5344CB8AC3E}">
        <p14:creationId xmlns:p14="http://schemas.microsoft.com/office/powerpoint/2010/main" val="4061713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kern="1200" dirty="0"/>
              <a:t>Assumption: </a:t>
            </a:r>
            <a:endParaRPr lang="en-US" kern="1200" dirty="0" smtClean="0"/>
          </a:p>
          <a:p>
            <a:r>
              <a:rPr lang="en-US" b="0" kern="1200" dirty="0" smtClean="0"/>
              <a:t>ASIA </a:t>
            </a:r>
            <a:r>
              <a:rPr lang="en-US" b="0" kern="1200" dirty="0"/>
              <a:t>teardown shows evidence of the onset of Electrolyte leakage which can take many </a:t>
            </a:r>
            <a:r>
              <a:rPr lang="en-US" b="0" kern="1200" dirty="0" smtClean="0"/>
              <a:t>years </a:t>
            </a:r>
            <a:r>
              <a:rPr lang="en-US" b="0" kern="1200" dirty="0"/>
              <a:t>to complete. The WTC under evaluation are not exposed to high electrical stress condition but are exposed to many years </a:t>
            </a:r>
            <a:r>
              <a:rPr lang="en-US" b="0" kern="1200" dirty="0" smtClean="0"/>
              <a:t>of </a:t>
            </a:r>
            <a:r>
              <a:rPr lang="en-US" b="0" kern="1200" dirty="0"/>
              <a:t>ambient thermal cycling which h</a:t>
            </a:r>
            <a:r>
              <a:rPr lang="en-US" b="0" kern="1200" dirty="0" smtClean="0"/>
              <a:t>as </a:t>
            </a:r>
            <a:r>
              <a:rPr lang="en-US" b="0" kern="1200" dirty="0"/>
              <a:t>a smaller </a:t>
            </a:r>
            <a:r>
              <a:rPr lang="en-US" b="0" kern="1200" dirty="0" smtClean="0"/>
              <a:t>effect </a:t>
            </a:r>
            <a:r>
              <a:rPr lang="en-US" b="0" kern="1200" dirty="0"/>
              <a:t>on integrity of the seal</a:t>
            </a:r>
            <a:r>
              <a:rPr lang="en-US" b="0" kern="1200" dirty="0" smtClean="0"/>
              <a:t>. This calculation assumes </a:t>
            </a:r>
            <a:r>
              <a:rPr lang="en-US" b="0" kern="1200" dirty="0"/>
              <a:t>the total failure mechanism full maturity </a:t>
            </a:r>
            <a:r>
              <a:rPr lang="en-US" b="0" kern="1200" dirty="0" smtClean="0"/>
              <a:t>is </a:t>
            </a:r>
            <a:r>
              <a:rPr lang="en-US" b="0" kern="1200" dirty="0"/>
              <a:t>approximately </a:t>
            </a:r>
            <a:r>
              <a:rPr lang="en-US" b="0" kern="1200" dirty="0" smtClean="0"/>
              <a:t>100 years (</a:t>
            </a:r>
            <a:r>
              <a:rPr lang="en-US" b="0" kern="1200" dirty="0"/>
              <a:t>Eta </a:t>
            </a:r>
            <a:r>
              <a:rPr lang="en-US" b="0" kern="1200" dirty="0" smtClean="0"/>
              <a:t>median = 50 years)</a:t>
            </a:r>
          </a:p>
          <a:p>
            <a:r>
              <a:rPr lang="en-US" b="0" kern="1200" dirty="0"/>
              <a:t>Research shows WTC </a:t>
            </a:r>
            <a:r>
              <a:rPr lang="en-US" b="0" kern="1200" dirty="0" smtClean="0"/>
              <a:t>slope parameter (Betas) </a:t>
            </a:r>
            <a:r>
              <a:rPr lang="en-US" b="0" kern="1200" dirty="0"/>
              <a:t>can range from 1.5 to 5. This calculation assumes a Beta of 3 due to the lack of test data </a:t>
            </a:r>
            <a:endParaRPr lang="en-US" b="0" kern="1200" dirty="0" smtClean="0"/>
          </a:p>
          <a:p>
            <a:r>
              <a:rPr lang="en-US" b="0" kern="1200" dirty="0" smtClean="0"/>
              <a:t>Based on data analysis and X-Ray results (initial stages of electrolyte leakage), the observed failure free life (Upsilon) of the WTC is estimated to be 25 years</a:t>
            </a:r>
          </a:p>
          <a:p>
            <a:r>
              <a:rPr lang="en-US" b="0" kern="1200" dirty="0" smtClean="0"/>
              <a:t>Operational Margin (years) cannot be determine at this time due to the placement of the 5 parallel WTCs on the A1 circuit card in a configuration design for EMI protection (not detectable for normal ops)</a:t>
            </a:r>
            <a:endParaRPr lang="en-US" dirty="0"/>
          </a:p>
        </p:txBody>
      </p:sp>
      <p:sp>
        <p:nvSpPr>
          <p:cNvPr id="3" name="Title 2"/>
          <p:cNvSpPr>
            <a:spLocks noGrp="1"/>
          </p:cNvSpPr>
          <p:nvPr>
            <p:ph type="title"/>
          </p:nvPr>
        </p:nvSpPr>
        <p:spPr/>
        <p:txBody>
          <a:bodyPr/>
          <a:lstStyle/>
          <a:p>
            <a:r>
              <a:rPr lang="en-US" dirty="0" smtClean="0"/>
              <a:t>Stress Cycles Assumption</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20</a:t>
            </a:fld>
            <a:endParaRPr lang="en-US"/>
          </a:p>
        </p:txBody>
      </p:sp>
    </p:spTree>
    <p:extLst>
      <p:ext uri="{BB962C8B-B14F-4D97-AF65-F5344CB8AC3E}">
        <p14:creationId xmlns:p14="http://schemas.microsoft.com/office/powerpoint/2010/main" val="558831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3513" y="1317783"/>
            <a:ext cx="4954216" cy="47320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5750" indent="-285750" algn="l" rtl="0" eaLnBrk="1" fontAlgn="base" hangingPunct="1">
              <a:spcBef>
                <a:spcPct val="50000"/>
              </a:spcBef>
              <a:spcAft>
                <a:spcPct val="0"/>
              </a:spcAft>
              <a:buClr>
                <a:srgbClr val="151C77"/>
              </a:buClr>
              <a:buSzPct val="80000"/>
              <a:buFont typeface="Wingdings"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lvl="1"/>
            <a:r>
              <a:rPr lang="en-US" dirty="0" smtClean="0"/>
              <a:t>   </a:t>
            </a:r>
            <a:r>
              <a:rPr lang="en-US" b="0" dirty="0" smtClean="0"/>
              <a:t>Eta equal to 50 years (failure mechanism maturity )</a:t>
            </a:r>
          </a:p>
          <a:p>
            <a:pPr lvl="2"/>
            <a:r>
              <a:rPr lang="en-US" b="0" dirty="0" smtClean="0"/>
              <a:t>scale parameter - scales the curve along the x axis - time, cycles, etc.</a:t>
            </a:r>
          </a:p>
          <a:p>
            <a:pPr lvl="1"/>
            <a:r>
              <a:rPr lang="en-US" b="0" dirty="0" smtClean="0"/>
              <a:t>   Beta equal to 3 (rate of failure mechanism maturity)</a:t>
            </a:r>
          </a:p>
          <a:p>
            <a:pPr lvl="2"/>
            <a:r>
              <a:rPr lang="en-US" b="0" dirty="0" smtClean="0"/>
              <a:t>shape parameter - or slope</a:t>
            </a:r>
          </a:p>
          <a:p>
            <a:pPr lvl="1"/>
            <a:r>
              <a:rPr lang="en-US" b="0" kern="0" dirty="0" smtClean="0"/>
              <a:t>   Upsilon equal to 20 years (failure </a:t>
            </a:r>
            <a:r>
              <a:rPr lang="en-US" b="0" kern="0" dirty="0"/>
              <a:t>free </a:t>
            </a:r>
            <a:r>
              <a:rPr lang="en-US" b="0" kern="0" dirty="0" smtClean="0"/>
              <a:t>life)</a:t>
            </a:r>
            <a:endParaRPr lang="en-US" b="0" kern="0" dirty="0" smtClean="0">
              <a:solidFill>
                <a:srgbClr val="FF0000"/>
              </a:solidFill>
            </a:endParaRPr>
          </a:p>
          <a:p>
            <a:pPr lvl="2"/>
            <a:r>
              <a:rPr lang="en-US" b="0" kern="0" dirty="0" smtClean="0"/>
              <a:t>location parameter</a:t>
            </a:r>
          </a:p>
          <a:p>
            <a:pPr lvl="1"/>
            <a:r>
              <a:rPr lang="en-US" b="0" kern="0" dirty="0" smtClean="0"/>
              <a:t>Operation Margin – 0 years</a:t>
            </a:r>
          </a:p>
          <a:p>
            <a:pPr lvl="1"/>
            <a:endParaRPr lang="en-US" b="0" kern="0" dirty="0" smtClean="0"/>
          </a:p>
        </p:txBody>
      </p:sp>
      <p:sp>
        <p:nvSpPr>
          <p:cNvPr id="2" name="Title 1"/>
          <p:cNvSpPr>
            <a:spLocks noGrp="1"/>
          </p:cNvSpPr>
          <p:nvPr>
            <p:ph type="title"/>
          </p:nvPr>
        </p:nvSpPr>
        <p:spPr/>
        <p:txBody>
          <a:bodyPr/>
          <a:lstStyle/>
          <a:p>
            <a:r>
              <a:rPr lang="en-US" dirty="0" smtClean="0"/>
              <a:t>Reliability Function </a:t>
            </a:r>
            <a:br>
              <a:rPr lang="en-US" dirty="0" smtClean="0"/>
            </a:br>
            <a:r>
              <a:rPr lang="en-US" dirty="0" smtClean="0"/>
              <a:t>Based On Weibull Distribution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225" y="1508773"/>
            <a:ext cx="3970037" cy="878879"/>
          </a:xfrm>
          <a:prstGeom prst="rect">
            <a:avLst/>
          </a:prstGeom>
          <a:solidFill>
            <a:schemeClr val="bg1"/>
          </a:solidFill>
          <a:ln>
            <a:solidFill>
              <a:schemeClr val="bg1">
                <a:lumMod val="50000"/>
              </a:schemeClr>
            </a:solidFill>
          </a:ln>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69" y="1317783"/>
            <a:ext cx="458153" cy="45815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08" y="3027430"/>
            <a:ext cx="368027" cy="38475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 y="4108064"/>
            <a:ext cx="359505" cy="359505"/>
          </a:xfrm>
          <a:prstGeom prst="rect">
            <a:avLst/>
          </a:prstGeom>
        </p:spPr>
      </p:pic>
      <p:pic>
        <p:nvPicPr>
          <p:cNvPr id="4" name="Picture 3"/>
          <p:cNvPicPr>
            <a:picLocks noChangeAspect="1"/>
          </p:cNvPicPr>
          <p:nvPr/>
        </p:nvPicPr>
        <p:blipFill>
          <a:blip r:embed="rId6"/>
          <a:stretch>
            <a:fillRect/>
          </a:stretch>
        </p:blipFill>
        <p:spPr>
          <a:xfrm>
            <a:off x="4533711" y="2817539"/>
            <a:ext cx="4399064" cy="2940554"/>
          </a:xfrm>
          <a:prstGeom prst="rect">
            <a:avLst/>
          </a:prstGeom>
        </p:spPr>
      </p:pic>
      <p:sp>
        <p:nvSpPr>
          <p:cNvPr id="3" name="Slide Number Placeholder 2"/>
          <p:cNvSpPr>
            <a:spLocks noGrp="1"/>
          </p:cNvSpPr>
          <p:nvPr>
            <p:ph type="sldNum" sz="quarter" idx="12"/>
          </p:nvPr>
        </p:nvSpPr>
        <p:spPr/>
        <p:txBody>
          <a:bodyPr/>
          <a:lstStyle/>
          <a:p>
            <a:fld id="{7BDB68B4-4018-4847-BE1A-D7DB5A826AD1}" type="slidenum">
              <a:rPr lang="en-US" smtClean="0"/>
              <a:t>21</a:t>
            </a:fld>
            <a:endParaRPr lang="en-US"/>
          </a:p>
        </p:txBody>
      </p:sp>
    </p:spTree>
    <p:extLst>
      <p:ext uri="{BB962C8B-B14F-4D97-AF65-F5344CB8AC3E}">
        <p14:creationId xmlns:p14="http://schemas.microsoft.com/office/powerpoint/2010/main" val="3128707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779483603"/>
              </p:ext>
            </p:extLst>
          </p:nvPr>
        </p:nvGraphicFramePr>
        <p:xfrm>
          <a:off x="216458" y="1650126"/>
          <a:ext cx="8674067" cy="4603782"/>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p:cNvSpPr>
            <a:spLocks noGrp="1"/>
          </p:cNvSpPr>
          <p:nvPr>
            <p:ph idx="1"/>
          </p:nvPr>
        </p:nvSpPr>
        <p:spPr/>
        <p:txBody>
          <a:bodyPr/>
          <a:lstStyle/>
          <a:p>
            <a:r>
              <a:rPr lang="en-US" dirty="0"/>
              <a:t>Projected </a:t>
            </a:r>
            <a:r>
              <a:rPr lang="en-US" dirty="0" smtClean="0"/>
              <a:t>hardness assurance of </a:t>
            </a:r>
            <a:r>
              <a:rPr lang="en-US" dirty="0"/>
              <a:t>the </a:t>
            </a:r>
            <a:r>
              <a:rPr lang="en-US" dirty="0" smtClean="0"/>
              <a:t>FBPEU  </a:t>
            </a:r>
            <a:endParaRPr lang="en-US" dirty="0"/>
          </a:p>
        </p:txBody>
      </p:sp>
      <p:sp>
        <p:nvSpPr>
          <p:cNvPr id="3" name="Title 2"/>
          <p:cNvSpPr>
            <a:spLocks noGrp="1"/>
          </p:cNvSpPr>
          <p:nvPr>
            <p:ph type="title"/>
          </p:nvPr>
        </p:nvSpPr>
        <p:spPr/>
        <p:txBody>
          <a:bodyPr/>
          <a:lstStyle/>
          <a:p>
            <a:r>
              <a:rPr lang="en-US" dirty="0" smtClean="0"/>
              <a:t>LRU Hardness Assurance</a:t>
            </a:r>
            <a:endParaRPr lang="en-US" dirty="0"/>
          </a:p>
        </p:txBody>
      </p:sp>
      <p:sp>
        <p:nvSpPr>
          <p:cNvPr id="7" name="TextBox 6"/>
          <p:cNvSpPr txBox="1"/>
          <p:nvPr/>
        </p:nvSpPr>
        <p:spPr>
          <a:xfrm>
            <a:off x="3530898" y="3490733"/>
            <a:ext cx="1744062" cy="738664"/>
          </a:xfrm>
          <a:prstGeom prst="rect">
            <a:avLst/>
          </a:prstGeom>
          <a:noFill/>
        </p:spPr>
        <p:txBody>
          <a:bodyPr wrap="square" rtlCol="0">
            <a:spAutoFit/>
          </a:bodyPr>
          <a:lstStyle/>
          <a:p>
            <a:r>
              <a:rPr lang="en-US" sz="1400" dirty="0" smtClean="0"/>
              <a:t>Hardness Assurance Threshold 98%</a:t>
            </a:r>
            <a:endParaRPr lang="en-US" sz="1400" dirty="0"/>
          </a:p>
        </p:txBody>
      </p:sp>
      <p:cxnSp>
        <p:nvCxnSpPr>
          <p:cNvPr id="10" name="Straight Connector 9"/>
          <p:cNvCxnSpPr/>
          <p:nvPr/>
        </p:nvCxnSpPr>
        <p:spPr bwMode="auto">
          <a:xfrm>
            <a:off x="3133700" y="2105268"/>
            <a:ext cx="3783" cy="3320827"/>
          </a:xfrm>
          <a:prstGeom prst="line">
            <a:avLst/>
          </a:prstGeom>
          <a:solidFill>
            <a:schemeClr val="accent1"/>
          </a:solidFill>
          <a:ln w="12700" cap="flat" cmpd="sng" algn="ctr">
            <a:solidFill>
              <a:schemeClr val="accent2">
                <a:lumMod val="75000"/>
              </a:schemeClr>
            </a:solidFill>
            <a:prstDash val="solid"/>
            <a:round/>
            <a:headEnd type="none" w="med" len="med"/>
            <a:tailEnd type="none" w="med" len="med"/>
          </a:ln>
          <a:effectLst/>
        </p:spPr>
      </p:cxnSp>
      <p:cxnSp>
        <p:nvCxnSpPr>
          <p:cNvPr id="13" name="Straight Connector 12"/>
          <p:cNvCxnSpPr/>
          <p:nvPr/>
        </p:nvCxnSpPr>
        <p:spPr bwMode="auto">
          <a:xfrm>
            <a:off x="3593387" y="2105268"/>
            <a:ext cx="0" cy="3320827"/>
          </a:xfrm>
          <a:prstGeom prst="line">
            <a:avLst/>
          </a:prstGeom>
          <a:solidFill>
            <a:schemeClr val="accent1"/>
          </a:solidFill>
          <a:ln w="12700" cap="flat" cmpd="sng" algn="ctr">
            <a:solidFill>
              <a:schemeClr val="accent2">
                <a:lumMod val="75000"/>
              </a:schemeClr>
            </a:solidFill>
            <a:prstDash val="solid"/>
            <a:round/>
            <a:headEnd type="none" w="med" len="med"/>
            <a:tailEnd type="none" w="med" len="med"/>
          </a:ln>
          <a:effectLst/>
        </p:spPr>
      </p:cxnSp>
      <p:sp>
        <p:nvSpPr>
          <p:cNvPr id="14" name="TextBox 13"/>
          <p:cNvSpPr txBox="1"/>
          <p:nvPr/>
        </p:nvSpPr>
        <p:spPr>
          <a:xfrm>
            <a:off x="2559579" y="3457904"/>
            <a:ext cx="1033808" cy="307777"/>
          </a:xfrm>
          <a:prstGeom prst="rect">
            <a:avLst/>
          </a:prstGeom>
          <a:noFill/>
        </p:spPr>
        <p:txBody>
          <a:bodyPr wrap="square" rtlCol="0">
            <a:spAutoFit/>
          </a:bodyPr>
          <a:lstStyle/>
          <a:p>
            <a:r>
              <a:rPr lang="en-US" sz="1400" dirty="0" smtClean="0"/>
              <a:t>Today</a:t>
            </a:r>
            <a:endParaRPr lang="en-US" sz="1400" dirty="0"/>
          </a:p>
        </p:txBody>
      </p:sp>
      <p:sp>
        <p:nvSpPr>
          <p:cNvPr id="19" name="Text Placeholder 4"/>
          <p:cNvSpPr>
            <a:spLocks noGrp="1"/>
          </p:cNvSpPr>
          <p:nvPr>
            <p:ph type="body" sz="quarter" idx="12"/>
          </p:nvPr>
        </p:nvSpPr>
        <p:spPr/>
        <p:txBody>
          <a:bodyPr/>
          <a:lstStyle/>
          <a:p>
            <a:r>
              <a:rPr lang="en-US" dirty="0" smtClean="0"/>
              <a:t>FOUO</a:t>
            </a:r>
            <a:endParaRPr lang="en-US" dirty="0"/>
          </a:p>
        </p:txBody>
      </p:sp>
      <p:sp>
        <p:nvSpPr>
          <p:cNvPr id="20"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22</a:t>
            </a:fld>
            <a:endParaRPr lang="en-US"/>
          </a:p>
        </p:txBody>
      </p:sp>
    </p:spTree>
    <p:extLst>
      <p:ext uri="{BB962C8B-B14F-4D97-AF65-F5344CB8AC3E}">
        <p14:creationId xmlns:p14="http://schemas.microsoft.com/office/powerpoint/2010/main" val="8203134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1476" y="1323492"/>
            <a:ext cx="7867650" cy="1778980"/>
          </a:xfrm>
        </p:spPr>
        <p:txBody>
          <a:bodyPr/>
          <a:lstStyle/>
          <a:p>
            <a:r>
              <a:rPr lang="en-US" dirty="0" smtClean="0"/>
              <a:t>(EMI Filter) Hardness Assurance Risk based on the 2% </a:t>
            </a:r>
            <a:r>
              <a:rPr lang="en-US" dirty="0" smtClean="0"/>
              <a:t>degradation by 2023</a:t>
            </a:r>
          </a:p>
          <a:p>
            <a:pPr lvl="1"/>
            <a:r>
              <a:rPr lang="en-US" dirty="0"/>
              <a:t>WTC degradation will continue to </a:t>
            </a:r>
            <a:r>
              <a:rPr lang="en-US" dirty="0" smtClean="0"/>
              <a:t>accelerate</a:t>
            </a:r>
          </a:p>
        </p:txBody>
      </p:sp>
      <p:sp>
        <p:nvSpPr>
          <p:cNvPr id="3" name="Title 2"/>
          <p:cNvSpPr>
            <a:spLocks noGrp="1"/>
          </p:cNvSpPr>
          <p:nvPr>
            <p:ph type="title"/>
          </p:nvPr>
        </p:nvSpPr>
        <p:spPr/>
        <p:txBody>
          <a:bodyPr/>
          <a:lstStyle/>
          <a:p>
            <a:r>
              <a:rPr lang="en-US" dirty="0" smtClean="0"/>
              <a:t>Hardness Assurance Risk</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26" name="Slide Number Placeholder 25"/>
          <p:cNvSpPr>
            <a:spLocks noGrp="1"/>
          </p:cNvSpPr>
          <p:nvPr>
            <p:ph type="sldNum" sz="quarter" idx="11"/>
          </p:nvPr>
        </p:nvSpPr>
        <p:spPr/>
        <p:txBody>
          <a:bodyPr/>
          <a:lstStyle/>
          <a:p>
            <a:fld id="{4C271F6E-B663-47E9-A91A-64DF1B1A4211}" type="slidenum">
              <a:rPr lang="en-US" smtClean="0"/>
              <a:t>23</a:t>
            </a:fld>
            <a:endParaRPr lang="en-US"/>
          </a:p>
        </p:txBody>
      </p:sp>
      <p:pic>
        <p:nvPicPr>
          <p:cNvPr id="16" name="Picture 15"/>
          <p:cNvPicPr>
            <a:picLocks noChangeAspect="1"/>
          </p:cNvPicPr>
          <p:nvPr/>
        </p:nvPicPr>
        <p:blipFill>
          <a:blip r:embed="rId3"/>
          <a:stretch>
            <a:fillRect/>
          </a:stretch>
        </p:blipFill>
        <p:spPr>
          <a:xfrm>
            <a:off x="4719767" y="2305968"/>
            <a:ext cx="4264213" cy="3347749"/>
          </a:xfrm>
          <a:prstGeom prst="rect">
            <a:avLst/>
          </a:prstGeom>
        </p:spPr>
      </p:pic>
      <p:sp>
        <p:nvSpPr>
          <p:cNvPr id="17" name="TextBox 16"/>
          <p:cNvSpPr txBox="1"/>
          <p:nvPr/>
        </p:nvSpPr>
        <p:spPr>
          <a:xfrm>
            <a:off x="190499" y="5717249"/>
            <a:ext cx="8793481" cy="800219"/>
          </a:xfrm>
          <a:prstGeom prst="rect">
            <a:avLst/>
          </a:prstGeom>
          <a:solidFill>
            <a:srgbClr val="CCECFF"/>
          </a:solidFill>
        </p:spPr>
        <p:txBody>
          <a:bodyPr wrap="square" rtlCol="0" anchor="ctr">
            <a:spAutoFit/>
          </a:bodyPr>
          <a:lstStyle/>
          <a:p>
            <a:r>
              <a:rPr lang="en-US" sz="1400" dirty="0" smtClean="0"/>
              <a:t>Note: Recent </a:t>
            </a:r>
            <a:r>
              <a:rPr lang="en-US" sz="1400" dirty="0"/>
              <a:t>ALCM High Electro-Magnetic Pulse (HEMP) testing (2015 - 2016) verified hardness shielding integrity</a:t>
            </a:r>
          </a:p>
          <a:p>
            <a:endParaRPr lang="en-US" dirty="0"/>
          </a:p>
        </p:txBody>
      </p:sp>
    </p:spTree>
    <p:extLst>
      <p:ext uri="{BB962C8B-B14F-4D97-AF65-F5344CB8AC3E}">
        <p14:creationId xmlns:p14="http://schemas.microsoft.com/office/powerpoint/2010/main" val="216854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
          <p:cNvSpPr txBox="1">
            <a:spLocks/>
          </p:cNvSpPr>
          <p:nvPr/>
        </p:nvSpPr>
        <p:spPr bwMode="auto">
          <a:xfrm>
            <a:off x="373063" y="1325880"/>
            <a:ext cx="8397875" cy="499872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lgn="l" rtl="0" eaLnBrk="1" fontAlgn="base" hangingPunct="1">
              <a:spcBef>
                <a:spcPts val="1000"/>
              </a:spcBef>
              <a:spcAft>
                <a:spcPct val="0"/>
              </a:spcAft>
              <a:buClr>
                <a:srgbClr val="0C2D83"/>
              </a:buClr>
              <a:buSzPct val="80000"/>
              <a:buFont typeface="Wingdings" pitchFamily="2" charset="2"/>
              <a:buChar char="n"/>
              <a:defRPr sz="2000" b="1">
                <a:solidFill>
                  <a:schemeClr val="tx1"/>
                </a:solidFill>
                <a:latin typeface="+mn-lt"/>
                <a:ea typeface="+mn-ea"/>
                <a:cs typeface="+mn-cs"/>
              </a:defRPr>
            </a:lvl1pPr>
            <a:lvl2pPr marL="685800" indent="-342900" algn="l" rtl="0" eaLnBrk="1" fontAlgn="base" hangingPunct="1">
              <a:spcBef>
                <a:spcPts val="480"/>
              </a:spcBef>
              <a:spcAft>
                <a:spcPct val="0"/>
              </a:spcAft>
              <a:buClr>
                <a:srgbClr val="0C2D83"/>
              </a:buClr>
              <a:buSzPct val="80000"/>
              <a:buFont typeface="Wingdings" pitchFamily="2" charset="2"/>
              <a:buChar char="n"/>
              <a:defRPr sz="1900" b="1">
                <a:solidFill>
                  <a:schemeClr val="tx1"/>
                </a:solidFill>
                <a:latin typeface="+mn-lt"/>
              </a:defRPr>
            </a:lvl2pPr>
            <a:lvl3pPr marL="1028700" indent="-342900" algn="l" rtl="0" eaLnBrk="1" fontAlgn="base" hangingPunct="1">
              <a:spcBef>
                <a:spcPts val="450"/>
              </a:spcBef>
              <a:spcAft>
                <a:spcPct val="0"/>
              </a:spcAft>
              <a:buClr>
                <a:srgbClr val="0C2D83"/>
              </a:buClr>
              <a:buSzPct val="80000"/>
              <a:buFont typeface="Wingdings" pitchFamily="2" charset="2"/>
              <a:buChar char="n"/>
              <a:defRPr sz="1800" b="1">
                <a:solidFill>
                  <a:schemeClr val="tx1"/>
                </a:solidFill>
                <a:latin typeface="+mn-lt"/>
              </a:defRPr>
            </a:lvl3pPr>
            <a:lvl4pPr marL="1371600" indent="-342900" algn="l" rtl="0" eaLnBrk="1" fontAlgn="base" hangingPunct="1">
              <a:spcBef>
                <a:spcPts val="430"/>
              </a:spcBef>
              <a:spcAft>
                <a:spcPct val="0"/>
              </a:spcAft>
              <a:buClr>
                <a:srgbClr val="0C2D83"/>
              </a:buClr>
              <a:buSzPct val="80000"/>
              <a:buFont typeface="Wingdings" pitchFamily="2" charset="2"/>
              <a:buChar char="n"/>
              <a:defRPr lang="en-US" sz="1700" b="1" dirty="0" smtClean="0">
                <a:solidFill>
                  <a:schemeClr val="tx1"/>
                </a:solidFill>
                <a:latin typeface="+mn-lt"/>
              </a:defRPr>
            </a:lvl4pPr>
            <a:lvl5pPr marL="1714500" indent="-342900" algn="l" rtl="0" eaLnBrk="1" fontAlgn="base" hangingPunct="1">
              <a:spcBef>
                <a:spcPts val="400"/>
              </a:spcBef>
              <a:spcAft>
                <a:spcPct val="0"/>
              </a:spcAft>
              <a:buClr>
                <a:srgbClr val="0C2D83"/>
              </a:buClr>
              <a:buSzPct val="80000"/>
              <a:buFont typeface="Wingdings" pitchFamily="2" charset="2"/>
              <a:buChar char="n"/>
              <a:defRPr lang="en-US" sz="1600" b="1" dirty="0" smtClean="0">
                <a:solidFill>
                  <a:schemeClr val="tx1"/>
                </a:solidFill>
                <a:latin typeface="+mn-lt"/>
              </a:defRPr>
            </a:lvl5pPr>
            <a:lvl6pPr marL="685800" indent="-228600" algn="l" rtl="0" eaLnBrk="1" fontAlgn="base" hangingPunct="1">
              <a:spcBef>
                <a:spcPct val="20000"/>
              </a:spcBef>
              <a:spcAft>
                <a:spcPct val="0"/>
              </a:spcAft>
              <a:buClr>
                <a:srgbClr val="003399"/>
              </a:buClr>
              <a:buSzPct val="80000"/>
              <a:buFont typeface="Wingdings" pitchFamily="2" charset="2"/>
              <a:buChar char="n"/>
              <a:defRPr sz="2000" b="1">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kern="0" dirty="0" smtClean="0"/>
              <a:t>MFR Failure Mechanism</a:t>
            </a:r>
          </a:p>
          <a:p>
            <a:pPr lvl="1"/>
            <a:r>
              <a:rPr lang="en-US" b="0" dirty="0"/>
              <a:t>Thermal cycling e</a:t>
            </a:r>
            <a:r>
              <a:rPr lang="en-US" b="0" dirty="0" smtClean="0"/>
              <a:t>ffects </a:t>
            </a:r>
            <a:r>
              <a:rPr lang="en-US" b="0" dirty="0"/>
              <a:t>film </a:t>
            </a:r>
            <a:r>
              <a:rPr lang="en-US" b="0" dirty="0" smtClean="0"/>
              <a:t>stability leading </a:t>
            </a:r>
            <a:r>
              <a:rPr lang="en-US" b="0" dirty="0"/>
              <a:t>to oxidation of the resistance </a:t>
            </a:r>
            <a:r>
              <a:rPr lang="en-US" b="0" dirty="0" smtClean="0"/>
              <a:t>alloy and changing </a:t>
            </a:r>
            <a:r>
              <a:rPr lang="en-US" b="0" dirty="0"/>
              <a:t>electrical characteristics</a:t>
            </a:r>
            <a:endParaRPr lang="en-US" b="0" dirty="0">
              <a:solidFill>
                <a:srgbClr val="FF0000"/>
              </a:solidFill>
            </a:endParaRPr>
          </a:p>
          <a:p>
            <a:endParaRPr lang="en-US" kern="0" dirty="0" smtClean="0"/>
          </a:p>
          <a:p>
            <a:pPr lvl="1"/>
            <a:endParaRPr lang="en-US" sz="1800" kern="0" dirty="0" smtClean="0"/>
          </a:p>
          <a:p>
            <a:pPr lvl="1"/>
            <a:endParaRPr lang="en-US" kern="0" dirty="0"/>
          </a:p>
        </p:txBody>
      </p:sp>
      <p:pic>
        <p:nvPicPr>
          <p:cNvPr id="7" name="Content Placeholder 6"/>
          <p:cNvPicPr>
            <a:picLocks noGrp="1" noChangeAspect="1"/>
          </p:cNvPicPr>
          <p:nvPr>
            <p:ph idx="1"/>
          </p:nvPr>
        </p:nvPicPr>
        <p:blipFill rotWithShape="1">
          <a:blip r:embed="rId2"/>
          <a:srcRect b="14562"/>
          <a:stretch/>
        </p:blipFill>
        <p:spPr>
          <a:xfrm>
            <a:off x="1930959" y="3975608"/>
            <a:ext cx="5486399" cy="1047131"/>
          </a:xfrm>
          <a:prstGeom prst="rect">
            <a:avLst/>
          </a:prstGeom>
        </p:spPr>
      </p:pic>
      <p:sp>
        <p:nvSpPr>
          <p:cNvPr id="3" name="Title 2"/>
          <p:cNvSpPr>
            <a:spLocks noGrp="1"/>
          </p:cNvSpPr>
          <p:nvPr>
            <p:ph type="title"/>
          </p:nvPr>
        </p:nvSpPr>
        <p:spPr/>
        <p:txBody>
          <a:bodyPr/>
          <a:lstStyle/>
          <a:p>
            <a:r>
              <a:rPr lang="en-US" dirty="0" smtClean="0"/>
              <a:t>Metal Film Resistor (MFR</a:t>
            </a:r>
            <a:r>
              <a:rPr lang="en-US" dirty="0"/>
              <a:t>) </a:t>
            </a:r>
            <a:br>
              <a:rPr lang="en-US" dirty="0"/>
            </a:br>
            <a:r>
              <a:rPr lang="en-US" dirty="0" smtClean="0"/>
              <a:t> </a:t>
            </a:r>
            <a:r>
              <a:rPr lang="en-US" dirty="0"/>
              <a:t>Failure </a:t>
            </a:r>
            <a:r>
              <a:rPr lang="en-US" dirty="0" smtClean="0"/>
              <a:t>Mechanism</a:t>
            </a:r>
            <a:endParaRPr lang="en-US" dirty="0"/>
          </a:p>
        </p:txBody>
      </p:sp>
      <p:pic>
        <p:nvPicPr>
          <p:cNvPr id="6" name="Picture 5"/>
          <p:cNvPicPr>
            <a:picLocks noChangeAspect="1"/>
          </p:cNvPicPr>
          <p:nvPr/>
        </p:nvPicPr>
        <p:blipFill>
          <a:blip r:embed="rId3"/>
          <a:stretch>
            <a:fillRect/>
          </a:stretch>
        </p:blipFill>
        <p:spPr>
          <a:xfrm>
            <a:off x="2520043" y="5175094"/>
            <a:ext cx="3581400" cy="1219200"/>
          </a:xfrm>
          <a:prstGeom prst="rect">
            <a:avLst/>
          </a:prstGeom>
        </p:spPr>
      </p:pic>
      <p:sp>
        <p:nvSpPr>
          <p:cNvPr id="9" name="TextBox 8"/>
          <p:cNvSpPr txBox="1"/>
          <p:nvPr/>
        </p:nvSpPr>
        <p:spPr>
          <a:xfrm>
            <a:off x="6859674" y="2976895"/>
            <a:ext cx="1868994" cy="276999"/>
          </a:xfrm>
          <a:prstGeom prst="rect">
            <a:avLst/>
          </a:prstGeom>
          <a:noFill/>
        </p:spPr>
        <p:txBody>
          <a:bodyPr wrap="square" rtlCol="0">
            <a:spAutoFit/>
          </a:bodyPr>
          <a:lstStyle/>
          <a:p>
            <a:r>
              <a:rPr lang="en-US" sz="1200" dirty="0" smtClean="0"/>
              <a:t>Ceramic Carrier</a:t>
            </a:r>
            <a:endParaRPr lang="en-US" sz="1200" dirty="0"/>
          </a:p>
        </p:txBody>
      </p:sp>
      <p:sp>
        <p:nvSpPr>
          <p:cNvPr id="10" name="TextBox 9"/>
          <p:cNvSpPr txBox="1"/>
          <p:nvPr/>
        </p:nvSpPr>
        <p:spPr>
          <a:xfrm>
            <a:off x="6859674" y="3379333"/>
            <a:ext cx="1868994" cy="276999"/>
          </a:xfrm>
          <a:prstGeom prst="rect">
            <a:avLst/>
          </a:prstGeom>
          <a:noFill/>
        </p:spPr>
        <p:txBody>
          <a:bodyPr wrap="square" rtlCol="0">
            <a:spAutoFit/>
          </a:bodyPr>
          <a:lstStyle/>
          <a:p>
            <a:r>
              <a:rPr lang="en-US" sz="1200" dirty="0" smtClean="0"/>
              <a:t>Thin Metal Film</a:t>
            </a:r>
            <a:endParaRPr lang="en-US" sz="1200" dirty="0"/>
          </a:p>
        </p:txBody>
      </p:sp>
      <p:sp>
        <p:nvSpPr>
          <p:cNvPr id="11" name="TextBox 10"/>
          <p:cNvSpPr txBox="1"/>
          <p:nvPr/>
        </p:nvSpPr>
        <p:spPr>
          <a:xfrm>
            <a:off x="6894006" y="2665094"/>
            <a:ext cx="1868994" cy="276999"/>
          </a:xfrm>
          <a:prstGeom prst="rect">
            <a:avLst/>
          </a:prstGeom>
          <a:noFill/>
        </p:spPr>
        <p:txBody>
          <a:bodyPr wrap="square" rtlCol="0">
            <a:spAutoFit/>
          </a:bodyPr>
          <a:lstStyle/>
          <a:p>
            <a:r>
              <a:rPr lang="en-US" sz="1200" dirty="0" smtClean="0"/>
              <a:t>End Cap with leads</a:t>
            </a:r>
            <a:endParaRPr lang="en-US" sz="1200" dirty="0"/>
          </a:p>
        </p:txBody>
      </p:sp>
      <p:cxnSp>
        <p:nvCxnSpPr>
          <p:cNvPr id="13" name="Straight Arrow Connector 12"/>
          <p:cNvCxnSpPr/>
          <p:nvPr/>
        </p:nvCxnSpPr>
        <p:spPr bwMode="auto">
          <a:xfrm flipH="1">
            <a:off x="5295481" y="3502883"/>
            <a:ext cx="1640395" cy="748899"/>
          </a:xfrm>
          <a:prstGeom prst="straightConnector1">
            <a:avLst/>
          </a:prstGeom>
          <a:solidFill>
            <a:schemeClr val="accent1"/>
          </a:solidFill>
          <a:ln w="12700" cap="flat" cmpd="sng" algn="ctr">
            <a:solidFill>
              <a:srgbClr val="C00000"/>
            </a:solidFill>
            <a:prstDash val="solid"/>
            <a:round/>
            <a:headEnd type="none" w="med" len="med"/>
            <a:tailEnd type="triangle"/>
          </a:ln>
          <a:effectLst/>
        </p:spPr>
      </p:cxnSp>
      <p:cxnSp>
        <p:nvCxnSpPr>
          <p:cNvPr id="14" name="Straight Arrow Connector 13"/>
          <p:cNvCxnSpPr/>
          <p:nvPr/>
        </p:nvCxnSpPr>
        <p:spPr bwMode="auto">
          <a:xfrm flipH="1">
            <a:off x="3812512" y="3135935"/>
            <a:ext cx="3123363" cy="1115847"/>
          </a:xfrm>
          <a:prstGeom prst="straightConnector1">
            <a:avLst/>
          </a:prstGeom>
          <a:solidFill>
            <a:schemeClr val="accent1"/>
          </a:solidFill>
          <a:ln w="12700" cap="flat" cmpd="sng" algn="ctr">
            <a:solidFill>
              <a:srgbClr val="C00000"/>
            </a:solidFill>
            <a:prstDash val="solid"/>
            <a:round/>
            <a:headEnd type="none" w="med" len="med"/>
            <a:tailEnd type="triangle"/>
          </a:ln>
          <a:effectLst/>
        </p:spPr>
      </p:cxnSp>
      <p:cxnSp>
        <p:nvCxnSpPr>
          <p:cNvPr id="16" name="Straight Arrow Connector 15"/>
          <p:cNvCxnSpPr/>
          <p:nvPr/>
        </p:nvCxnSpPr>
        <p:spPr bwMode="auto">
          <a:xfrm flipH="1">
            <a:off x="2831124" y="2823460"/>
            <a:ext cx="4104751" cy="1290647"/>
          </a:xfrm>
          <a:prstGeom prst="straightConnector1">
            <a:avLst/>
          </a:prstGeom>
          <a:solidFill>
            <a:schemeClr val="accent1"/>
          </a:solidFill>
          <a:ln w="12700" cap="flat" cmpd="sng" algn="ctr">
            <a:solidFill>
              <a:srgbClr val="C00000"/>
            </a:solidFill>
            <a:prstDash val="solid"/>
            <a:round/>
            <a:headEnd type="none" w="med" len="med"/>
            <a:tailEnd type="triangle"/>
          </a:ln>
          <a:effectLst/>
        </p:spPr>
      </p:cxnSp>
      <p:sp>
        <p:nvSpPr>
          <p:cNvPr id="15" name="Text Placeholder 4"/>
          <p:cNvSpPr>
            <a:spLocks noGrp="1"/>
          </p:cNvSpPr>
          <p:nvPr>
            <p:ph type="body" sz="quarter" idx="12"/>
          </p:nvPr>
        </p:nvSpPr>
        <p:spPr/>
        <p:txBody>
          <a:bodyPr/>
          <a:lstStyle/>
          <a:p>
            <a:r>
              <a:rPr lang="en-US" dirty="0" smtClean="0"/>
              <a:t>FOUO</a:t>
            </a:r>
            <a:endParaRPr lang="en-US" dirty="0"/>
          </a:p>
        </p:txBody>
      </p:sp>
      <p:sp>
        <p:nvSpPr>
          <p:cNvPr id="17" name="Text Placeholder 4"/>
          <p:cNvSpPr>
            <a:spLocks noGrp="1"/>
          </p:cNvSpPr>
          <p:nvPr>
            <p:ph type="body" sz="quarter" idx="13"/>
          </p:nvPr>
        </p:nvSpPr>
        <p:spPr/>
        <p:txBody>
          <a:bodyPr/>
          <a:lstStyle/>
          <a:p>
            <a:r>
              <a:rPr lang="en-US" dirty="0" smtClean="0"/>
              <a:t>FOUO</a:t>
            </a:r>
            <a:endParaRPr lang="en-US" dirty="0"/>
          </a:p>
        </p:txBody>
      </p:sp>
      <p:sp>
        <p:nvSpPr>
          <p:cNvPr id="2" name="Slide Number Placeholder 1"/>
          <p:cNvSpPr>
            <a:spLocks noGrp="1"/>
          </p:cNvSpPr>
          <p:nvPr>
            <p:ph type="sldNum" sz="quarter" idx="11"/>
          </p:nvPr>
        </p:nvSpPr>
        <p:spPr/>
        <p:txBody>
          <a:bodyPr/>
          <a:lstStyle/>
          <a:p>
            <a:fld id="{4C271F6E-B663-47E9-A91A-64DF1B1A4211}" type="slidenum">
              <a:rPr lang="en-US" smtClean="0"/>
              <a:t>24</a:t>
            </a:fld>
            <a:endParaRPr lang="en-US"/>
          </a:p>
        </p:txBody>
      </p:sp>
    </p:spTree>
    <p:extLst>
      <p:ext uri="{BB962C8B-B14F-4D97-AF65-F5344CB8AC3E}">
        <p14:creationId xmlns:p14="http://schemas.microsoft.com/office/powerpoint/2010/main" val="455708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A3 Circuit Card - Oscillator Control</a:t>
            </a:r>
          </a:p>
          <a:p>
            <a:r>
              <a:rPr lang="en-US" sz="1800" b="0" dirty="0" smtClean="0"/>
              <a:t>(E-spectrum ASIA) </a:t>
            </a:r>
            <a:r>
              <a:rPr lang="en-US" sz="1800" b="0" dirty="0"/>
              <a:t>M</a:t>
            </a:r>
            <a:r>
              <a:rPr lang="en-US" sz="1800" b="0" dirty="0" smtClean="0"/>
              <a:t>etal </a:t>
            </a:r>
            <a:r>
              <a:rPr lang="en-US" sz="1800" b="0" dirty="0"/>
              <a:t>film resistor which has a robust structure that reduces sensitivity to most factors leading to instability and eventual change or drift in its’ resistance value. Since this particular resistor is in the oscillator circuit, and is connected to an external connector pin, the possibility of repetitive stress, as well as stress from an external component failure is in play</a:t>
            </a:r>
            <a:endParaRPr lang="en-US" sz="1800" dirty="0"/>
          </a:p>
        </p:txBody>
      </p:sp>
      <p:sp>
        <p:nvSpPr>
          <p:cNvPr id="3" name="Title 2"/>
          <p:cNvSpPr>
            <a:spLocks noGrp="1"/>
          </p:cNvSpPr>
          <p:nvPr>
            <p:ph type="title"/>
          </p:nvPr>
        </p:nvSpPr>
        <p:spPr/>
        <p:txBody>
          <a:bodyPr/>
          <a:lstStyle/>
          <a:p>
            <a:r>
              <a:rPr lang="en-US" dirty="0" smtClean="0"/>
              <a:t>MFR Location</a:t>
            </a:r>
            <a:endParaRPr lang="en-US" dirty="0"/>
          </a:p>
        </p:txBody>
      </p:sp>
      <p:pic>
        <p:nvPicPr>
          <p:cNvPr id="6" name="Picture 5"/>
          <p:cNvPicPr>
            <a:picLocks noChangeAspect="1"/>
          </p:cNvPicPr>
          <p:nvPr/>
        </p:nvPicPr>
        <p:blipFill>
          <a:blip r:embed="rId3"/>
          <a:stretch>
            <a:fillRect/>
          </a:stretch>
        </p:blipFill>
        <p:spPr>
          <a:xfrm>
            <a:off x="5002335" y="3534964"/>
            <a:ext cx="3147348" cy="2519646"/>
          </a:xfrm>
          <a:prstGeom prst="rect">
            <a:avLst/>
          </a:prstGeom>
        </p:spPr>
      </p:pic>
      <p:grpSp>
        <p:nvGrpSpPr>
          <p:cNvPr id="9" name="Group 8"/>
          <p:cNvGrpSpPr/>
          <p:nvPr/>
        </p:nvGrpSpPr>
        <p:grpSpPr>
          <a:xfrm>
            <a:off x="373063" y="3250251"/>
            <a:ext cx="3992880" cy="2842259"/>
            <a:chOff x="810417" y="2597778"/>
            <a:chExt cx="4081623" cy="3315341"/>
          </a:xfrm>
        </p:grpSpPr>
        <p:pic>
          <p:nvPicPr>
            <p:cNvPr id="7" name="Picture 6"/>
            <p:cNvPicPr>
              <a:picLocks noChangeAspect="1"/>
            </p:cNvPicPr>
            <p:nvPr/>
          </p:nvPicPr>
          <p:blipFill>
            <a:blip r:embed="rId4"/>
            <a:stretch>
              <a:fillRect/>
            </a:stretch>
          </p:blipFill>
          <p:spPr>
            <a:xfrm>
              <a:off x="810417" y="2597778"/>
              <a:ext cx="4081623" cy="3315341"/>
            </a:xfrm>
            <a:prstGeom prst="rect">
              <a:avLst/>
            </a:prstGeom>
          </p:spPr>
        </p:pic>
        <p:sp>
          <p:nvSpPr>
            <p:cNvPr id="8" name="Oval 7"/>
            <p:cNvSpPr/>
            <p:nvPr/>
          </p:nvSpPr>
          <p:spPr bwMode="auto">
            <a:xfrm>
              <a:off x="1374886" y="2929880"/>
              <a:ext cx="583454" cy="224799"/>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grpSp>
      <p:sp>
        <p:nvSpPr>
          <p:cNvPr id="10" name="Text Placeholder 4"/>
          <p:cNvSpPr>
            <a:spLocks noGrp="1"/>
          </p:cNvSpPr>
          <p:nvPr>
            <p:ph type="body" sz="quarter" idx="12"/>
          </p:nvPr>
        </p:nvSpPr>
        <p:spPr/>
        <p:txBody>
          <a:bodyPr/>
          <a:lstStyle/>
          <a:p>
            <a:r>
              <a:rPr lang="en-US" dirty="0" smtClean="0"/>
              <a:t>FOUO</a:t>
            </a:r>
            <a:endParaRPr lang="en-US" dirty="0"/>
          </a:p>
        </p:txBody>
      </p:sp>
      <p:sp>
        <p:nvSpPr>
          <p:cNvPr id="11"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25</a:t>
            </a:fld>
            <a:endParaRPr lang="en-US"/>
          </a:p>
        </p:txBody>
      </p:sp>
    </p:spTree>
    <p:extLst>
      <p:ext uri="{BB962C8B-B14F-4D97-AF65-F5344CB8AC3E}">
        <p14:creationId xmlns:p14="http://schemas.microsoft.com/office/powerpoint/2010/main" val="539814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smtClean="0"/>
              <a:t>The </a:t>
            </a:r>
            <a:r>
              <a:rPr lang="en-US" b="0" dirty="0"/>
              <a:t>stability of a resistor depends primarily on its history of exposures to temperature changes. Stability is mainly affected by</a:t>
            </a:r>
            <a:r>
              <a:rPr lang="en-US" b="0" dirty="0" smtClean="0"/>
              <a:t>:</a:t>
            </a:r>
            <a:endParaRPr lang="en-US" b="0" dirty="0"/>
          </a:p>
          <a:p>
            <a:pPr lvl="1"/>
            <a:r>
              <a:rPr lang="en-US" sz="1800" b="0" dirty="0" smtClean="0"/>
              <a:t>1) </a:t>
            </a:r>
            <a:r>
              <a:rPr lang="en-US" sz="1800" b="0" dirty="0"/>
              <a:t>Changes in the ambient temperature and heat from adjacent </a:t>
            </a:r>
            <a:r>
              <a:rPr lang="en-US" sz="1800" b="0" dirty="0" smtClean="0"/>
              <a:t>components</a:t>
            </a:r>
            <a:endParaRPr lang="en-US" sz="1800" b="0" dirty="0"/>
          </a:p>
          <a:p>
            <a:pPr lvl="1"/>
            <a:r>
              <a:rPr lang="en-US" sz="1800" b="0" dirty="0"/>
              <a:t>2) Destabilizing thermal shock, caused by a sudden application of power </a:t>
            </a:r>
            <a:endParaRPr lang="en-US" sz="1800" b="0" dirty="0" smtClean="0"/>
          </a:p>
          <a:p>
            <a:pPr lvl="1"/>
            <a:r>
              <a:rPr lang="en-US" sz="1800" b="0" dirty="0" smtClean="0"/>
              <a:t>3</a:t>
            </a:r>
            <a:r>
              <a:rPr lang="en-US" sz="1800" b="0" dirty="0"/>
              <a:t>) Long-term exposure to high temperature and applied power (load-life stability</a:t>
            </a:r>
            <a:r>
              <a:rPr lang="en-US" sz="1800" b="0" dirty="0" smtClean="0"/>
              <a:t>)</a:t>
            </a:r>
            <a:endParaRPr lang="en-US" sz="1800" b="0" dirty="0"/>
          </a:p>
          <a:p>
            <a:pPr lvl="1"/>
            <a:r>
              <a:rPr lang="en-US" sz="1800" b="0" dirty="0"/>
              <a:t>4) Repetitive </a:t>
            </a:r>
            <a:r>
              <a:rPr lang="en-US" sz="1800" b="0" dirty="0" smtClean="0"/>
              <a:t>stresses </a:t>
            </a:r>
            <a:r>
              <a:rPr lang="en-US" sz="1800" b="0" dirty="0"/>
              <a:t>from being switched on and </a:t>
            </a:r>
            <a:r>
              <a:rPr lang="en-US" sz="1800" b="0" dirty="0" smtClean="0"/>
              <a:t>Off</a:t>
            </a:r>
          </a:p>
          <a:p>
            <a:r>
              <a:rPr lang="en-US" b="0" dirty="0" smtClean="0"/>
              <a:t>Above conditions are not anticipated for FBPEU’s components</a:t>
            </a:r>
            <a:endParaRPr lang="en-US" b="0" dirty="0"/>
          </a:p>
          <a:p>
            <a:r>
              <a:rPr lang="en-US" b="0" dirty="0" smtClean="0"/>
              <a:t>This resistor experiences normal environmental thermal cycles which will slightly accelerate resistance drift due to age</a:t>
            </a:r>
            <a:endParaRPr lang="en-US" b="0" dirty="0"/>
          </a:p>
        </p:txBody>
      </p:sp>
      <p:sp>
        <p:nvSpPr>
          <p:cNvPr id="3" name="Title 2"/>
          <p:cNvSpPr>
            <a:spLocks noGrp="1"/>
          </p:cNvSpPr>
          <p:nvPr>
            <p:ph type="title"/>
          </p:nvPr>
        </p:nvSpPr>
        <p:spPr/>
        <p:txBody>
          <a:bodyPr/>
          <a:lstStyle/>
          <a:p>
            <a:r>
              <a:rPr lang="en-US" dirty="0"/>
              <a:t>Metal Film Resistor (MFR</a:t>
            </a:r>
            <a:r>
              <a:rPr lang="en-US" dirty="0" smtClean="0"/>
              <a:t>) Stability</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26</a:t>
            </a:fld>
            <a:endParaRPr lang="en-US"/>
          </a:p>
        </p:txBody>
      </p:sp>
    </p:spTree>
    <p:extLst>
      <p:ext uri="{BB962C8B-B14F-4D97-AF65-F5344CB8AC3E}">
        <p14:creationId xmlns:p14="http://schemas.microsoft.com/office/powerpoint/2010/main" val="4015761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063" y="1325880"/>
            <a:ext cx="8639132" cy="4998720"/>
          </a:xfrm>
        </p:spPr>
        <p:txBody>
          <a:bodyPr/>
          <a:lstStyle/>
          <a:p>
            <a:r>
              <a:rPr lang="en-US" kern="1200" dirty="0" smtClean="0"/>
              <a:t>MFR characteristics</a:t>
            </a:r>
          </a:p>
          <a:p>
            <a:pPr lvl="1"/>
            <a:r>
              <a:rPr lang="en-US" b="0" kern="1200" dirty="0" smtClean="0"/>
              <a:t>MFR design = 22.8k +/- 1% ohms</a:t>
            </a:r>
          </a:p>
          <a:p>
            <a:pPr lvl="1"/>
            <a:r>
              <a:rPr lang="en-US" b="0" kern="1200" dirty="0" smtClean="0"/>
              <a:t>Electrical </a:t>
            </a:r>
            <a:r>
              <a:rPr lang="en-US" b="0" kern="1200" dirty="0"/>
              <a:t>performance test </a:t>
            </a:r>
            <a:r>
              <a:rPr lang="en-US" b="0" kern="1200" dirty="0" smtClean="0"/>
              <a:t>shows </a:t>
            </a:r>
            <a:r>
              <a:rPr lang="en-US" b="0" kern="1200" dirty="0"/>
              <a:t>resistance drift of 2.77</a:t>
            </a:r>
            <a:r>
              <a:rPr lang="en-US" b="0" kern="1200" dirty="0" smtClean="0"/>
              <a:t>%</a:t>
            </a:r>
            <a:endParaRPr lang="en-US" b="0" kern="1200" dirty="0" smtClean="0"/>
          </a:p>
          <a:p>
            <a:endParaRPr lang="en-US" kern="1200" dirty="0" smtClean="0"/>
          </a:p>
          <a:p>
            <a:r>
              <a:rPr lang="en-US" kern="1200" dirty="0" smtClean="0"/>
              <a:t>Assumptions</a:t>
            </a:r>
          </a:p>
          <a:p>
            <a:pPr lvl="1"/>
            <a:r>
              <a:rPr lang="en-US" b="0" kern="1200" dirty="0" smtClean="0"/>
              <a:t>Near linear drift (commonly known)</a:t>
            </a:r>
          </a:p>
          <a:p>
            <a:pPr lvl="1"/>
            <a:r>
              <a:rPr lang="en-US" b="0" kern="1200" dirty="0" smtClean="0"/>
              <a:t>Circuit card assembly tolerance 3%</a:t>
            </a:r>
          </a:p>
          <a:p>
            <a:pPr lvl="1"/>
            <a:r>
              <a:rPr lang="en-US" b="0" kern="1200" dirty="0" smtClean="0"/>
              <a:t>LRU </a:t>
            </a:r>
            <a:r>
              <a:rPr lang="en-US" b="0" kern="1200" dirty="0"/>
              <a:t>operational </a:t>
            </a:r>
            <a:r>
              <a:rPr lang="en-US" b="0" kern="1200" dirty="0" smtClean="0"/>
              <a:t>design </a:t>
            </a:r>
            <a:r>
              <a:rPr lang="en-US" b="0" kern="1200" dirty="0"/>
              <a:t>tolerance </a:t>
            </a:r>
            <a:r>
              <a:rPr lang="en-US" b="0" kern="1200" dirty="0" smtClean="0"/>
              <a:t>5%</a:t>
            </a:r>
          </a:p>
          <a:p>
            <a:pPr lvl="1"/>
            <a:r>
              <a:rPr lang="en-US" b="0" kern="1200" dirty="0" smtClean="0"/>
              <a:t>Resistance drift impacts LRU operation at 7% (Operational Design + 2%)</a:t>
            </a:r>
          </a:p>
          <a:p>
            <a:pPr lvl="1"/>
            <a:r>
              <a:rPr lang="en-US" b="0" kern="1200" dirty="0" smtClean="0"/>
              <a:t>No extreme thermal or electrical stress</a:t>
            </a:r>
            <a:endParaRPr lang="en-US" b="0" kern="1200" dirty="0"/>
          </a:p>
          <a:p>
            <a:endParaRPr lang="en-US" b="0" kern="1200" dirty="0"/>
          </a:p>
          <a:p>
            <a:pPr lvl="1"/>
            <a:endParaRPr lang="en-US" b="0" kern="1200" dirty="0"/>
          </a:p>
          <a:p>
            <a:endParaRPr lang="en-US" b="0" kern="1200" dirty="0" smtClean="0"/>
          </a:p>
        </p:txBody>
      </p:sp>
      <p:sp>
        <p:nvSpPr>
          <p:cNvPr id="3" name="Title 2"/>
          <p:cNvSpPr>
            <a:spLocks noGrp="1"/>
          </p:cNvSpPr>
          <p:nvPr>
            <p:ph type="title"/>
          </p:nvPr>
        </p:nvSpPr>
        <p:spPr/>
        <p:txBody>
          <a:bodyPr/>
          <a:lstStyle/>
          <a:p>
            <a:r>
              <a:rPr lang="en-US" dirty="0" smtClean="0"/>
              <a:t>MFR Service Life Factors  </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27</a:t>
            </a:fld>
            <a:endParaRPr lang="en-US"/>
          </a:p>
        </p:txBody>
      </p:sp>
    </p:spTree>
    <p:extLst>
      <p:ext uri="{BB962C8B-B14F-4D97-AF65-F5344CB8AC3E}">
        <p14:creationId xmlns:p14="http://schemas.microsoft.com/office/powerpoint/2010/main" val="2829767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a:graphicFrameLocks/>
          </p:cNvGraphicFramePr>
          <p:nvPr>
            <p:extLst>
              <p:ext uri="{D42A27DB-BD31-4B8C-83A1-F6EECF244321}">
                <p14:modId xmlns:p14="http://schemas.microsoft.com/office/powerpoint/2010/main" val="2249570497"/>
              </p:ext>
            </p:extLst>
          </p:nvPr>
        </p:nvGraphicFramePr>
        <p:xfrm>
          <a:off x="625561" y="1663056"/>
          <a:ext cx="6895585" cy="4661544"/>
        </p:xfrm>
        <a:graphic>
          <a:graphicData uri="http://schemas.openxmlformats.org/drawingml/2006/chart">
            <c:chart xmlns:c="http://schemas.openxmlformats.org/drawingml/2006/chart" xmlns:r="http://schemas.openxmlformats.org/officeDocument/2006/relationships" r:id="rId2"/>
          </a:graphicData>
        </a:graphic>
      </p:graphicFrame>
      <p:sp>
        <p:nvSpPr>
          <p:cNvPr id="2" name="Content Placeholder 1"/>
          <p:cNvSpPr>
            <a:spLocks noGrp="1"/>
          </p:cNvSpPr>
          <p:nvPr>
            <p:ph idx="1"/>
          </p:nvPr>
        </p:nvSpPr>
        <p:spPr/>
        <p:txBody>
          <a:bodyPr/>
          <a:lstStyle/>
          <a:p>
            <a:r>
              <a:rPr lang="en-US" b="0" dirty="0"/>
              <a:t>Projected service life </a:t>
            </a:r>
            <a:r>
              <a:rPr lang="en-US" b="0" dirty="0" smtClean="0"/>
              <a:t>estimate of </a:t>
            </a:r>
            <a:r>
              <a:rPr lang="en-US" b="0" dirty="0"/>
              <a:t>the FBPEU is </a:t>
            </a:r>
            <a:r>
              <a:rPr lang="en-US" b="0" dirty="0" smtClean="0"/>
              <a:t>2060</a:t>
            </a:r>
            <a:endParaRPr lang="en-US" b="0" dirty="0"/>
          </a:p>
          <a:p>
            <a:endParaRPr lang="en-US" kern="1200" dirty="0" smtClean="0"/>
          </a:p>
        </p:txBody>
      </p:sp>
      <p:sp>
        <p:nvSpPr>
          <p:cNvPr id="3" name="Title 2"/>
          <p:cNvSpPr>
            <a:spLocks noGrp="1"/>
          </p:cNvSpPr>
          <p:nvPr>
            <p:ph type="title"/>
          </p:nvPr>
        </p:nvSpPr>
        <p:spPr/>
        <p:txBody>
          <a:bodyPr/>
          <a:lstStyle/>
          <a:p>
            <a:r>
              <a:rPr lang="en-US" dirty="0" smtClean="0"/>
              <a:t>MFR Resistance Drift Maturity</a:t>
            </a:r>
            <a:endParaRPr lang="en-US" dirty="0"/>
          </a:p>
        </p:txBody>
      </p:sp>
      <p:cxnSp>
        <p:nvCxnSpPr>
          <p:cNvPr id="11" name="Straight Connector 10"/>
          <p:cNvCxnSpPr/>
          <p:nvPr/>
        </p:nvCxnSpPr>
        <p:spPr bwMode="auto">
          <a:xfrm>
            <a:off x="2891481" y="2183027"/>
            <a:ext cx="9253" cy="3491290"/>
          </a:xfrm>
          <a:prstGeom prst="line">
            <a:avLst/>
          </a:prstGeom>
          <a:solidFill>
            <a:schemeClr val="accent1"/>
          </a:solidFill>
          <a:ln w="12700" cap="flat" cmpd="sng" algn="ctr">
            <a:solidFill>
              <a:schemeClr val="accent2">
                <a:lumMod val="75000"/>
              </a:schemeClr>
            </a:solidFill>
            <a:prstDash val="solid"/>
            <a:round/>
            <a:headEnd type="none" w="med" len="med"/>
            <a:tailEnd type="none" w="med" len="med"/>
          </a:ln>
          <a:effectLst/>
        </p:spPr>
      </p:cxnSp>
      <p:cxnSp>
        <p:nvCxnSpPr>
          <p:cNvPr id="12" name="Straight Connector 11"/>
          <p:cNvCxnSpPr/>
          <p:nvPr/>
        </p:nvCxnSpPr>
        <p:spPr bwMode="auto">
          <a:xfrm>
            <a:off x="5191670" y="2183027"/>
            <a:ext cx="4751" cy="3491290"/>
          </a:xfrm>
          <a:prstGeom prst="line">
            <a:avLst/>
          </a:prstGeom>
          <a:solidFill>
            <a:schemeClr val="accent1"/>
          </a:solidFill>
          <a:ln w="12700" cap="flat" cmpd="sng" algn="ctr">
            <a:solidFill>
              <a:schemeClr val="accent2">
                <a:lumMod val="75000"/>
              </a:schemeClr>
            </a:solidFill>
            <a:prstDash val="solid"/>
            <a:round/>
            <a:headEnd type="none" w="med" len="med"/>
            <a:tailEnd type="none" w="med" len="med"/>
          </a:ln>
          <a:effectLst/>
        </p:spPr>
      </p:cxnSp>
      <p:sp>
        <p:nvSpPr>
          <p:cNvPr id="18" name="Right Brace 17"/>
          <p:cNvSpPr/>
          <p:nvPr/>
        </p:nvSpPr>
        <p:spPr bwMode="auto">
          <a:xfrm>
            <a:off x="5268602" y="3064477"/>
            <a:ext cx="360633" cy="321274"/>
          </a:xfrm>
          <a:prstGeom prst="rightBrace">
            <a:avLst>
              <a:gd name="adj1" fmla="val 8333"/>
              <a:gd name="adj2" fmla="val 52564"/>
            </a:avLst>
          </a:prstGeom>
          <a:noFill/>
          <a:ln w="12700" cap="flat" cmpd="sng" algn="ctr">
            <a:solidFill>
              <a:schemeClr val="tx1"/>
            </a:solidFill>
            <a:prstDash val="solid"/>
            <a:round/>
            <a:headEnd type="none" w="med" len="med"/>
            <a:tailEnd type="arrow"/>
          </a:ln>
          <a:effectLst/>
        </p:spPr>
        <p:txBody>
          <a:bodyPr rtlCol="0" anchor="ctr"/>
          <a:lstStyle/>
          <a:p>
            <a:pPr algn="ctr"/>
            <a:endParaRPr lang="en-US"/>
          </a:p>
        </p:txBody>
      </p:sp>
      <p:sp>
        <p:nvSpPr>
          <p:cNvPr id="19" name="Text Placeholder 4"/>
          <p:cNvSpPr>
            <a:spLocks noGrp="1"/>
          </p:cNvSpPr>
          <p:nvPr>
            <p:ph type="body" sz="quarter" idx="12"/>
          </p:nvPr>
        </p:nvSpPr>
        <p:spPr/>
        <p:txBody>
          <a:bodyPr/>
          <a:lstStyle/>
          <a:p>
            <a:r>
              <a:rPr lang="en-US" dirty="0" smtClean="0"/>
              <a:t>FOUO</a:t>
            </a:r>
            <a:endParaRPr lang="en-US" dirty="0"/>
          </a:p>
        </p:txBody>
      </p:sp>
      <p:sp>
        <p:nvSpPr>
          <p:cNvPr id="20"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28</a:t>
            </a:fld>
            <a:endParaRPr lang="en-US"/>
          </a:p>
        </p:txBody>
      </p:sp>
    </p:spTree>
    <p:extLst>
      <p:ext uri="{BB962C8B-B14F-4D97-AF65-F5344CB8AC3E}">
        <p14:creationId xmlns:p14="http://schemas.microsoft.com/office/powerpoint/2010/main" val="493682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b="0" dirty="0" smtClean="0"/>
              <a:t>FBPEU </a:t>
            </a:r>
            <a:r>
              <a:rPr lang="en-US" b="0" dirty="0"/>
              <a:t>ACI 100% pass rate, Level 1 100% pass rate, functional test indicated only 1 parameter with trend and </a:t>
            </a:r>
            <a:r>
              <a:rPr lang="en-US" b="0" dirty="0" smtClean="0"/>
              <a:t>teardown </a:t>
            </a:r>
            <a:r>
              <a:rPr lang="en-US" b="0" dirty="0"/>
              <a:t>analysis </a:t>
            </a:r>
            <a:r>
              <a:rPr lang="en-US" b="0" dirty="0" smtClean="0"/>
              <a:t>identified limited age related effects </a:t>
            </a:r>
            <a:endParaRPr lang="en-US" b="0" dirty="0"/>
          </a:p>
          <a:p>
            <a:r>
              <a:rPr lang="en-US" b="0" dirty="0" smtClean="0"/>
              <a:t>MFR resistance drift will likely impact Oscillator </a:t>
            </a:r>
            <a:r>
              <a:rPr lang="en-US" b="0" dirty="0"/>
              <a:t>(A1circuit </a:t>
            </a:r>
            <a:r>
              <a:rPr lang="en-US" b="0" dirty="0" smtClean="0"/>
              <a:t>card) frequency and voltage over time. However, the drift detected </a:t>
            </a:r>
            <a:r>
              <a:rPr lang="en-US" b="0" dirty="0"/>
              <a:t>in </a:t>
            </a:r>
            <a:r>
              <a:rPr lang="en-US" b="0" dirty="0" smtClean="0"/>
              <a:t>functional testing is many years from reaching the estimated operational margin </a:t>
            </a:r>
          </a:p>
          <a:p>
            <a:r>
              <a:rPr lang="en-US" b="0" dirty="0" smtClean="0"/>
              <a:t>WTC electrolyte leakage </a:t>
            </a:r>
            <a:r>
              <a:rPr lang="en-US" b="0" dirty="0"/>
              <a:t>will likely </a:t>
            </a:r>
            <a:r>
              <a:rPr lang="en-US" b="0" dirty="0" smtClean="0"/>
              <a:t>create an open circuit in the EMI filter (A3 circuit card). However, this risk applies to electromagnetic </a:t>
            </a:r>
            <a:r>
              <a:rPr lang="en-US" b="0" dirty="0"/>
              <a:t>h</a:t>
            </a:r>
            <a:r>
              <a:rPr lang="en-US" b="0" dirty="0" smtClean="0"/>
              <a:t>ardness protection, not to functional operation</a:t>
            </a:r>
          </a:p>
          <a:p>
            <a:r>
              <a:rPr lang="en-US" b="0" dirty="0" smtClean="0"/>
              <a:t>Both MFR and WTC</a:t>
            </a:r>
            <a:r>
              <a:rPr lang="en-US" b="0" dirty="0"/>
              <a:t> </a:t>
            </a:r>
            <a:r>
              <a:rPr lang="en-US" b="0" dirty="0" smtClean="0"/>
              <a:t>performance will be simulated in PSPICE to determine critical operational margins  </a:t>
            </a:r>
          </a:p>
        </p:txBody>
      </p:sp>
      <p:sp>
        <p:nvSpPr>
          <p:cNvPr id="4" name="Slide Number Placeholder 3"/>
          <p:cNvSpPr>
            <a:spLocks noGrp="1"/>
          </p:cNvSpPr>
          <p:nvPr>
            <p:ph type="sldNum" sz="quarter" idx="11"/>
          </p:nvPr>
        </p:nvSpPr>
        <p:spPr/>
        <p:txBody>
          <a:bodyPr/>
          <a:lstStyle/>
          <a:p>
            <a:pPr algn="ctr"/>
            <a:endParaRPr lang="en-US" dirty="0">
              <a:solidFill>
                <a:schemeClr val="bg2"/>
              </a:solidFill>
            </a:endParaRPr>
          </a:p>
        </p:txBody>
      </p:sp>
    </p:spTree>
    <p:extLst>
      <p:ext uri="{BB962C8B-B14F-4D97-AF65-F5344CB8AC3E}">
        <p14:creationId xmlns:p14="http://schemas.microsoft.com/office/powerpoint/2010/main" val="2724447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Fuel Boost Pump Electronic Unit (FBPEU) has an estimated service life of 2060</a:t>
            </a:r>
          </a:p>
          <a:p>
            <a:r>
              <a:rPr lang="en-US" dirty="0" smtClean="0"/>
              <a:t>EMI protection assurance risk is at 2023</a:t>
            </a:r>
            <a:endParaRPr lang="en-US" dirty="0"/>
          </a:p>
        </p:txBody>
      </p:sp>
      <p:sp>
        <p:nvSpPr>
          <p:cNvPr id="3" name="Title 2"/>
          <p:cNvSpPr>
            <a:spLocks noGrp="1"/>
          </p:cNvSpPr>
          <p:nvPr>
            <p:ph type="title"/>
          </p:nvPr>
        </p:nvSpPr>
        <p:spPr/>
        <p:txBody>
          <a:bodyPr/>
          <a:lstStyle/>
          <a:p>
            <a:r>
              <a:rPr lang="en-US" dirty="0" smtClean="0"/>
              <a:t>BLUF</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3</a:t>
            </a:fld>
            <a:endParaRPr lang="en-US"/>
          </a:p>
        </p:txBody>
      </p:sp>
    </p:spTree>
    <p:extLst>
      <p:ext uri="{BB962C8B-B14F-4D97-AF65-F5344CB8AC3E}">
        <p14:creationId xmlns:p14="http://schemas.microsoft.com/office/powerpoint/2010/main" val="4286146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a:t>
            </a:r>
            <a:endParaRPr lang="en-US" dirty="0"/>
          </a:p>
        </p:txBody>
      </p:sp>
      <p:sp>
        <p:nvSpPr>
          <p:cNvPr id="3" name="Content Placeholder 2"/>
          <p:cNvSpPr>
            <a:spLocks noGrp="1"/>
          </p:cNvSpPr>
          <p:nvPr>
            <p:ph idx="1"/>
          </p:nvPr>
        </p:nvSpPr>
        <p:spPr/>
        <p:txBody>
          <a:bodyPr/>
          <a:lstStyle/>
          <a:p>
            <a:r>
              <a:rPr lang="en-US" dirty="0" smtClean="0"/>
              <a:t>Recommended </a:t>
            </a:r>
            <a:r>
              <a:rPr lang="en-US" dirty="0"/>
              <a:t>Next </a:t>
            </a:r>
            <a:r>
              <a:rPr lang="en-US" dirty="0" smtClean="0"/>
              <a:t>Steps </a:t>
            </a:r>
            <a:endParaRPr lang="en-US" dirty="0"/>
          </a:p>
          <a:p>
            <a:pPr lvl="1"/>
            <a:r>
              <a:rPr lang="en-US" b="0" dirty="0"/>
              <a:t>Rate FBPEU Green on ALCM Technical </a:t>
            </a:r>
            <a:r>
              <a:rPr lang="en-US" b="0" dirty="0" smtClean="0"/>
              <a:t>Assessment</a:t>
            </a:r>
          </a:p>
          <a:p>
            <a:pPr lvl="1"/>
            <a:r>
              <a:rPr lang="en-US" b="0" dirty="0" smtClean="0"/>
              <a:t>Simulate FBPEU performance in </a:t>
            </a:r>
            <a:r>
              <a:rPr lang="en-US" b="0" dirty="0"/>
              <a:t>PSPICE </a:t>
            </a:r>
            <a:endParaRPr lang="en-US" b="0" dirty="0" smtClean="0"/>
          </a:p>
          <a:p>
            <a:pPr lvl="1"/>
            <a:r>
              <a:rPr lang="en-US" b="0" dirty="0" smtClean="0"/>
              <a:t>Continue </a:t>
            </a:r>
            <a:r>
              <a:rPr lang="en-US" b="0" dirty="0"/>
              <a:t>to monitor through ACI functional testing </a:t>
            </a:r>
          </a:p>
          <a:p>
            <a:pPr lvl="1"/>
            <a:endParaRPr lang="en-US" b="0" dirty="0" smtClean="0"/>
          </a:p>
          <a:p>
            <a:pPr marL="342900" lvl="1" indent="0">
              <a:buNone/>
            </a:pPr>
            <a:endParaRPr lang="en-US" dirty="0"/>
          </a:p>
        </p:txBody>
      </p:sp>
      <p:sp>
        <p:nvSpPr>
          <p:cNvPr id="4" name="Slide Number Placeholder 3"/>
          <p:cNvSpPr>
            <a:spLocks noGrp="1"/>
          </p:cNvSpPr>
          <p:nvPr>
            <p:ph type="sldNum" sz="quarter" idx="12"/>
          </p:nvPr>
        </p:nvSpPr>
        <p:spPr/>
        <p:txBody>
          <a:bodyPr/>
          <a:lstStyle/>
          <a:p>
            <a:fld id="{7BDB68B4-4018-4847-BE1A-D7DB5A826AD1}" type="slidenum">
              <a:rPr lang="en-US" smtClean="0"/>
              <a:t>30</a:t>
            </a:fld>
            <a:endParaRPr lang="en-US"/>
          </a:p>
        </p:txBody>
      </p:sp>
    </p:spTree>
    <p:extLst>
      <p:ext uri="{BB962C8B-B14F-4D97-AF65-F5344CB8AC3E}">
        <p14:creationId xmlns:p14="http://schemas.microsoft.com/office/powerpoint/2010/main" val="1163552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8641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Test Out Put Sample</a:t>
            </a:r>
            <a:endParaRPr lang="en-US" dirty="0"/>
          </a:p>
        </p:txBody>
      </p:sp>
      <p:sp>
        <p:nvSpPr>
          <p:cNvPr id="3" name="Title 2"/>
          <p:cNvSpPr>
            <a:spLocks noGrp="1"/>
          </p:cNvSpPr>
          <p:nvPr>
            <p:ph type="title"/>
          </p:nvPr>
        </p:nvSpPr>
        <p:spPr/>
        <p:txBody>
          <a:bodyPr/>
          <a:lstStyle/>
          <a:p>
            <a:r>
              <a:rPr lang="en-US" smtClean="0"/>
              <a:t>Back Up</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2"/>
          <a:stretch>
            <a:fillRect/>
          </a:stretch>
        </p:blipFill>
        <p:spPr>
          <a:xfrm>
            <a:off x="373063" y="1739002"/>
            <a:ext cx="5830504" cy="4709253"/>
          </a:xfrm>
          <a:prstGeom prst="rect">
            <a:avLst/>
          </a:prstGeom>
        </p:spPr>
      </p:pic>
      <p:sp>
        <p:nvSpPr>
          <p:cNvPr id="6" name="Slide Number Placeholder 5"/>
          <p:cNvSpPr>
            <a:spLocks noGrp="1"/>
          </p:cNvSpPr>
          <p:nvPr>
            <p:ph type="sldNum" sz="quarter" idx="11"/>
          </p:nvPr>
        </p:nvSpPr>
        <p:spPr/>
        <p:txBody>
          <a:bodyPr/>
          <a:lstStyle/>
          <a:p>
            <a:fld id="{4C271F6E-B663-47E9-A91A-64DF1B1A4211}" type="slidenum">
              <a:rPr lang="en-US" smtClean="0"/>
              <a:t>32</a:t>
            </a:fld>
            <a:endParaRPr lang="en-US"/>
          </a:p>
        </p:txBody>
      </p:sp>
    </p:spTree>
    <p:extLst>
      <p:ext uri="{BB962C8B-B14F-4D97-AF65-F5344CB8AC3E}">
        <p14:creationId xmlns:p14="http://schemas.microsoft.com/office/powerpoint/2010/main" val="2547938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2"/>
          <a:stretch>
            <a:fillRect/>
          </a:stretch>
        </p:blipFill>
        <p:spPr>
          <a:xfrm>
            <a:off x="373063" y="1325880"/>
            <a:ext cx="7015163" cy="2711613"/>
          </a:xfrm>
          <a:prstGeom prst="rect">
            <a:avLst/>
          </a:prstGeom>
        </p:spPr>
      </p:pic>
      <p:pic>
        <p:nvPicPr>
          <p:cNvPr id="7" name="Content Placeholder 6"/>
          <p:cNvPicPr>
            <a:picLocks noGrp="1" noChangeAspect="1"/>
          </p:cNvPicPr>
          <p:nvPr>
            <p:ph idx="1"/>
          </p:nvPr>
        </p:nvPicPr>
        <p:blipFill rotWithShape="1">
          <a:blip r:embed="rId3"/>
          <a:srcRect t="27315"/>
          <a:stretch/>
        </p:blipFill>
        <p:spPr>
          <a:xfrm>
            <a:off x="373063" y="4915296"/>
            <a:ext cx="8397875" cy="1093994"/>
          </a:xfrm>
          <a:prstGeom prst="rect">
            <a:avLst/>
          </a:prstGeom>
        </p:spPr>
      </p:pic>
      <p:sp>
        <p:nvSpPr>
          <p:cNvPr id="2" name="Slide Number Placeholder 1"/>
          <p:cNvSpPr>
            <a:spLocks noGrp="1"/>
          </p:cNvSpPr>
          <p:nvPr>
            <p:ph type="sldNum" sz="quarter" idx="11"/>
          </p:nvPr>
        </p:nvSpPr>
        <p:spPr/>
        <p:txBody>
          <a:bodyPr/>
          <a:lstStyle/>
          <a:p>
            <a:fld id="{4C271F6E-B663-47E9-A91A-64DF1B1A4211}" type="slidenum">
              <a:rPr lang="en-US" smtClean="0"/>
              <a:t>33</a:t>
            </a:fld>
            <a:endParaRPr lang="en-US"/>
          </a:p>
        </p:txBody>
      </p:sp>
    </p:spTree>
    <p:extLst>
      <p:ext uri="{BB962C8B-B14F-4D97-AF65-F5344CB8AC3E}">
        <p14:creationId xmlns:p14="http://schemas.microsoft.com/office/powerpoint/2010/main" val="1905405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063" y="1325880"/>
            <a:ext cx="8770937" cy="4998720"/>
          </a:xfrm>
        </p:spPr>
        <p:txBody>
          <a:bodyPr/>
          <a:lstStyle/>
          <a:p>
            <a:pPr marL="0" indent="0">
              <a:buNone/>
            </a:pPr>
            <a:r>
              <a:rPr lang="en-US" dirty="0" smtClean="0"/>
              <a:t>Comparing </a:t>
            </a:r>
            <a:r>
              <a:rPr lang="en-US" dirty="0"/>
              <a:t>WTC </a:t>
            </a:r>
            <a:endParaRPr lang="en-US" b="0" dirty="0"/>
          </a:p>
          <a:p>
            <a:r>
              <a:rPr lang="en-US" sz="1800" dirty="0" smtClean="0"/>
              <a:t>WTC </a:t>
            </a:r>
            <a:r>
              <a:rPr lang="en-US" sz="1800" dirty="0"/>
              <a:t>on WAD </a:t>
            </a:r>
            <a:r>
              <a:rPr lang="en-US" sz="1800" dirty="0" smtClean="0"/>
              <a:t>CB3</a:t>
            </a:r>
            <a:r>
              <a:rPr lang="en-US" sz="1800" b="0" dirty="0"/>
              <a:t>.</a:t>
            </a:r>
            <a:r>
              <a:rPr lang="en-US" sz="1800" b="0" dirty="0" smtClean="0"/>
              <a:t> </a:t>
            </a:r>
            <a:r>
              <a:rPr lang="en-US" sz="1800" b="0" dirty="0"/>
              <a:t>Silver migrating (metal migration) across the glass seal toward the lead. (Note</a:t>
            </a:r>
            <a:r>
              <a:rPr lang="en-US" sz="1800" b="0" dirty="0" smtClean="0"/>
              <a:t>: These </a:t>
            </a:r>
            <a:r>
              <a:rPr lang="en-US" sz="1800" b="0" dirty="0"/>
              <a:t>capacitors are used in the impact sensor trigger circuit to provide the final </a:t>
            </a:r>
            <a:r>
              <a:rPr lang="en-US" sz="1800" b="0" dirty="0" err="1"/>
              <a:t>fuzing</a:t>
            </a:r>
            <a:r>
              <a:rPr lang="en-US" sz="1800" b="0" dirty="0"/>
              <a:t> signal to the warhead</a:t>
            </a:r>
            <a:r>
              <a:rPr lang="en-US" sz="1800" b="0" dirty="0" smtClean="0"/>
              <a:t>)</a:t>
            </a:r>
            <a:endParaRPr lang="en-US" sz="1800" b="0" dirty="0"/>
          </a:p>
          <a:p>
            <a:r>
              <a:rPr lang="en-US" sz="1800" dirty="0" smtClean="0"/>
              <a:t>WTC </a:t>
            </a:r>
            <a:r>
              <a:rPr lang="en-US" sz="1800" dirty="0"/>
              <a:t>on FBPEU A1 Card</a:t>
            </a:r>
            <a:r>
              <a:rPr lang="en-US" sz="1800" b="0" dirty="0"/>
              <a:t>. Due to similar design, it is likely the same failure mechanism exist. However, </a:t>
            </a:r>
            <a:r>
              <a:rPr lang="en-US" sz="1800" b="0" dirty="0" smtClean="0"/>
              <a:t>Silver migrating </a:t>
            </a:r>
            <a:r>
              <a:rPr lang="en-US" sz="1800" b="0" dirty="0"/>
              <a:t>showed no signs of this </a:t>
            </a:r>
            <a:r>
              <a:rPr lang="en-US" sz="1800" b="0" dirty="0" smtClean="0"/>
              <a:t>condition in the two samples analyzed</a:t>
            </a:r>
          </a:p>
          <a:p>
            <a:pPr marL="0" indent="0">
              <a:buNone/>
            </a:pPr>
            <a:r>
              <a:rPr lang="en-US" sz="1800" b="0" dirty="0" smtClean="0"/>
              <a:t> </a:t>
            </a:r>
            <a:endParaRPr lang="en-US" sz="1800" b="0" dirty="0">
              <a:solidFill>
                <a:srgbClr val="FF0000"/>
              </a:solidFill>
            </a:endParaRPr>
          </a:p>
          <a:p>
            <a:endParaRPr lang="en-US" dirty="0"/>
          </a:p>
        </p:txBody>
      </p:sp>
      <p:sp>
        <p:nvSpPr>
          <p:cNvPr id="3" name="Title 2"/>
          <p:cNvSpPr>
            <a:spLocks noGrp="1"/>
          </p:cNvSpPr>
          <p:nvPr>
            <p:ph type="title"/>
          </p:nvPr>
        </p:nvSpPr>
        <p:spPr/>
        <p:txBody>
          <a:bodyPr/>
          <a:lstStyle/>
          <a:p>
            <a:r>
              <a:rPr lang="en-US" smtClean="0"/>
              <a:t>WTC Comparison</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dirty="0"/>
          </a:p>
        </p:txBody>
      </p:sp>
      <p:pic>
        <p:nvPicPr>
          <p:cNvPr id="6" name="Content Placeholder 4"/>
          <p:cNvPicPr>
            <a:picLocks noChangeAspect="1"/>
          </p:cNvPicPr>
          <p:nvPr/>
        </p:nvPicPr>
        <p:blipFill>
          <a:blip r:embed="rId2"/>
          <a:stretch>
            <a:fillRect/>
          </a:stretch>
        </p:blipFill>
        <p:spPr bwMode="auto">
          <a:xfrm>
            <a:off x="6593899" y="3572354"/>
            <a:ext cx="1334975" cy="1201134"/>
          </a:xfrm>
          <a:prstGeom prst="rect">
            <a:avLst/>
          </a:prstGeom>
          <a:noFill/>
          <a:ln w="9525">
            <a:noFill/>
            <a:miter lim="800000"/>
            <a:headEnd/>
            <a:tailEnd/>
          </a:ln>
          <a:effectLst/>
        </p:spPr>
      </p:pic>
      <p:pic>
        <p:nvPicPr>
          <p:cNvPr id="10" name="Picture 9"/>
          <p:cNvPicPr>
            <a:picLocks noChangeAspect="1"/>
          </p:cNvPicPr>
          <p:nvPr/>
        </p:nvPicPr>
        <p:blipFill>
          <a:blip r:embed="rId3"/>
          <a:stretch>
            <a:fillRect/>
          </a:stretch>
        </p:blipFill>
        <p:spPr>
          <a:xfrm rot="10800000">
            <a:off x="5976093" y="4924127"/>
            <a:ext cx="2545322" cy="1039634"/>
          </a:xfrm>
          <a:prstGeom prst="rect">
            <a:avLst/>
          </a:prstGeom>
        </p:spPr>
      </p:pic>
      <p:grpSp>
        <p:nvGrpSpPr>
          <p:cNvPr id="11" name="Group 10"/>
          <p:cNvGrpSpPr/>
          <p:nvPr/>
        </p:nvGrpSpPr>
        <p:grpSpPr>
          <a:xfrm>
            <a:off x="1733925" y="4383712"/>
            <a:ext cx="3437792" cy="1580050"/>
            <a:chOff x="1708823" y="2508371"/>
            <a:chExt cx="4929369" cy="2676525"/>
          </a:xfrm>
        </p:grpSpPr>
        <p:pic>
          <p:nvPicPr>
            <p:cNvPr id="12" name="Picture 11"/>
            <p:cNvPicPr>
              <a:picLocks noChangeAspect="1"/>
            </p:cNvPicPr>
            <p:nvPr/>
          </p:nvPicPr>
          <p:blipFill>
            <a:blip r:embed="rId4"/>
            <a:stretch>
              <a:fillRect/>
            </a:stretch>
          </p:blipFill>
          <p:spPr>
            <a:xfrm>
              <a:off x="1708823" y="2508371"/>
              <a:ext cx="4800600" cy="2676525"/>
            </a:xfrm>
            <a:prstGeom prst="rect">
              <a:avLst/>
            </a:prstGeom>
            <a:ln>
              <a:solidFill>
                <a:srgbClr val="FFFFFF"/>
              </a:solidFill>
            </a:ln>
          </p:spPr>
        </p:pic>
        <p:sp>
          <p:nvSpPr>
            <p:cNvPr id="13" name="Oval 12"/>
            <p:cNvSpPr/>
            <p:nvPr/>
          </p:nvSpPr>
          <p:spPr bwMode="auto">
            <a:xfrm>
              <a:off x="5662246" y="2988138"/>
              <a:ext cx="975946" cy="1397977"/>
            </a:xfrm>
            <a:prstGeom prst="ellipse">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grpSp>
      <p:sp>
        <p:nvSpPr>
          <p:cNvPr id="14" name="TextBox 13"/>
          <p:cNvSpPr txBox="1"/>
          <p:nvPr/>
        </p:nvSpPr>
        <p:spPr>
          <a:xfrm>
            <a:off x="2701192" y="6052543"/>
            <a:ext cx="1789890" cy="338554"/>
          </a:xfrm>
          <a:prstGeom prst="rect">
            <a:avLst/>
          </a:prstGeom>
          <a:noFill/>
        </p:spPr>
        <p:txBody>
          <a:bodyPr wrap="square" rtlCol="0">
            <a:spAutoFit/>
          </a:bodyPr>
          <a:lstStyle/>
          <a:p>
            <a:r>
              <a:rPr lang="en-US" sz="1600" dirty="0" smtClean="0"/>
              <a:t>WAD CB3</a:t>
            </a:r>
            <a:endParaRPr lang="en-US" sz="1600" dirty="0"/>
          </a:p>
        </p:txBody>
      </p:sp>
      <p:sp>
        <p:nvSpPr>
          <p:cNvPr id="15" name="TextBox 14"/>
          <p:cNvSpPr txBox="1"/>
          <p:nvPr/>
        </p:nvSpPr>
        <p:spPr>
          <a:xfrm>
            <a:off x="6731481" y="5997188"/>
            <a:ext cx="1789890" cy="338554"/>
          </a:xfrm>
          <a:prstGeom prst="rect">
            <a:avLst/>
          </a:prstGeom>
          <a:noFill/>
        </p:spPr>
        <p:txBody>
          <a:bodyPr wrap="square" rtlCol="0">
            <a:spAutoFit/>
          </a:bodyPr>
          <a:lstStyle/>
          <a:p>
            <a:r>
              <a:rPr lang="en-US" sz="1600" dirty="0" smtClean="0"/>
              <a:t>WAD WTC</a:t>
            </a:r>
            <a:endParaRPr lang="en-US" sz="1600" dirty="0"/>
          </a:p>
        </p:txBody>
      </p:sp>
      <p:sp>
        <p:nvSpPr>
          <p:cNvPr id="7" name="Slide Number Placeholder 6"/>
          <p:cNvSpPr>
            <a:spLocks noGrp="1"/>
          </p:cNvSpPr>
          <p:nvPr>
            <p:ph type="sldNum" sz="quarter" idx="11"/>
          </p:nvPr>
        </p:nvSpPr>
        <p:spPr/>
        <p:txBody>
          <a:bodyPr/>
          <a:lstStyle/>
          <a:p>
            <a:fld id="{4C271F6E-B663-47E9-A91A-64DF1B1A4211}" type="slidenum">
              <a:rPr lang="en-US" smtClean="0"/>
              <a:t>34</a:t>
            </a:fld>
            <a:endParaRPr lang="en-US"/>
          </a:p>
        </p:txBody>
      </p:sp>
    </p:spTree>
    <p:extLst>
      <p:ext uri="{BB962C8B-B14F-4D97-AF65-F5344CB8AC3E}">
        <p14:creationId xmlns:p14="http://schemas.microsoft.com/office/powerpoint/2010/main" val="853772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Mil-PRF-55182 </a:t>
            </a:r>
            <a:r>
              <a:rPr lang="en-US" dirty="0"/>
              <a:t>(Vishay Intertechnology INC.) </a:t>
            </a:r>
            <a:endParaRPr lang="en-US" dirty="0" smtClean="0"/>
          </a:p>
          <a:p>
            <a:pPr lvl="1"/>
            <a:r>
              <a:rPr lang="en-US" dirty="0" smtClean="0"/>
              <a:t>Failure Rate % per 1000 hours = 0.001%</a:t>
            </a:r>
          </a:p>
          <a:p>
            <a:pPr lvl="1"/>
            <a:r>
              <a:rPr lang="en-US" dirty="0"/>
              <a:t>Power ratings are based on the following two conditions:</a:t>
            </a:r>
          </a:p>
          <a:p>
            <a:pPr lvl="2"/>
            <a:r>
              <a:rPr lang="en-US" b="0" dirty="0" smtClean="0"/>
              <a:t>± </a:t>
            </a:r>
            <a:r>
              <a:rPr lang="en-US" b="0" dirty="0"/>
              <a:t>2.0% maximum ΔR in 10000 hours load life</a:t>
            </a:r>
            <a:r>
              <a:rPr lang="en-US" b="0" dirty="0" smtClean="0"/>
              <a:t>.</a:t>
            </a:r>
          </a:p>
          <a:p>
            <a:pPr lvl="2"/>
            <a:r>
              <a:rPr lang="en-US" b="0" dirty="0" smtClean="0"/>
              <a:t>+ </a:t>
            </a:r>
            <a:r>
              <a:rPr lang="en-US" b="0" dirty="0"/>
              <a:t>175°C maximum operating temperature</a:t>
            </a:r>
            <a:endParaRPr lang="en-US" dirty="0"/>
          </a:p>
        </p:txBody>
      </p:sp>
      <p:sp>
        <p:nvSpPr>
          <p:cNvPr id="3" name="Title 2"/>
          <p:cNvSpPr>
            <a:spLocks noGrp="1"/>
          </p:cNvSpPr>
          <p:nvPr>
            <p:ph type="title"/>
          </p:nvPr>
        </p:nvSpPr>
        <p:spPr/>
        <p:txBody>
          <a:bodyPr/>
          <a:lstStyle/>
          <a:p>
            <a:r>
              <a:rPr lang="en-US" dirty="0" smtClean="0"/>
              <a:t>Vishay Spec</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2"/>
          <a:stretch>
            <a:fillRect/>
          </a:stretch>
        </p:blipFill>
        <p:spPr>
          <a:xfrm>
            <a:off x="2066251" y="3208402"/>
            <a:ext cx="5011498" cy="3116198"/>
          </a:xfrm>
          <a:prstGeom prst="rect">
            <a:avLst/>
          </a:prstGeom>
        </p:spPr>
      </p:pic>
      <p:sp>
        <p:nvSpPr>
          <p:cNvPr id="7" name="Slide Number Placeholder 6"/>
          <p:cNvSpPr>
            <a:spLocks noGrp="1"/>
          </p:cNvSpPr>
          <p:nvPr>
            <p:ph type="sldNum" sz="quarter" idx="11"/>
          </p:nvPr>
        </p:nvSpPr>
        <p:spPr/>
        <p:txBody>
          <a:bodyPr/>
          <a:lstStyle/>
          <a:p>
            <a:fld id="{4C271F6E-B663-47E9-A91A-64DF1B1A4211}" type="slidenum">
              <a:rPr lang="en-US" smtClean="0"/>
              <a:t>35</a:t>
            </a:fld>
            <a:endParaRPr lang="en-US"/>
          </a:p>
        </p:txBody>
      </p:sp>
    </p:spTree>
    <p:extLst>
      <p:ext uri="{BB962C8B-B14F-4D97-AF65-F5344CB8AC3E}">
        <p14:creationId xmlns:p14="http://schemas.microsoft.com/office/powerpoint/2010/main" val="848994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Recent ASIA shows </a:t>
            </a:r>
            <a:r>
              <a:rPr lang="en-US" dirty="0" err="1" smtClean="0"/>
              <a:t>Elevon</a:t>
            </a:r>
            <a:r>
              <a:rPr lang="en-US" dirty="0" smtClean="0"/>
              <a:t> Actuator Controller is also contains RNC55 Metal Film Resistor</a:t>
            </a:r>
          </a:p>
          <a:p>
            <a:pPr lvl="1"/>
            <a:r>
              <a:rPr lang="en-US" b="0" dirty="0"/>
              <a:t>T</a:t>
            </a:r>
            <a:r>
              <a:rPr lang="en-US" b="0" dirty="0" smtClean="0"/>
              <a:t>wo samples from EAC ASIA were tested for electrical performance, both measured outside of threshold limitation. However, other inspection such as X-ray, SEM, and disassemble visual inspection shows no anomalies</a:t>
            </a:r>
          </a:p>
          <a:p>
            <a:pPr lvl="1"/>
            <a:endParaRPr lang="en-US" b="0" dirty="0"/>
          </a:p>
        </p:txBody>
      </p:sp>
      <p:sp>
        <p:nvSpPr>
          <p:cNvPr id="3" name="Title 2"/>
          <p:cNvSpPr>
            <a:spLocks noGrp="1"/>
          </p:cNvSpPr>
          <p:nvPr>
            <p:ph type="title"/>
          </p:nvPr>
        </p:nvSpPr>
        <p:spPr/>
        <p:txBody>
          <a:bodyPr/>
          <a:lstStyle/>
          <a:p>
            <a:r>
              <a:rPr lang="en-US" dirty="0" smtClean="0"/>
              <a:t>MFR Comparison</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Slide Number Placeholder 5"/>
          <p:cNvSpPr>
            <a:spLocks noGrp="1"/>
          </p:cNvSpPr>
          <p:nvPr>
            <p:ph type="sldNum" sz="quarter" idx="11"/>
          </p:nvPr>
        </p:nvSpPr>
        <p:spPr/>
        <p:txBody>
          <a:bodyPr/>
          <a:lstStyle/>
          <a:p>
            <a:fld id="{4C271F6E-B663-47E9-A91A-64DF1B1A4211}" type="slidenum">
              <a:rPr lang="en-US" smtClean="0"/>
              <a:t>36</a:t>
            </a:fld>
            <a:endParaRPr lang="en-US"/>
          </a:p>
        </p:txBody>
      </p:sp>
    </p:spTree>
    <p:extLst>
      <p:ext uri="{BB962C8B-B14F-4D97-AF65-F5344CB8AC3E}">
        <p14:creationId xmlns:p14="http://schemas.microsoft.com/office/powerpoint/2010/main" val="187894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a:t>
            </a:r>
            <a:r>
              <a:rPr lang="en-US" dirty="0" smtClean="0"/>
              <a:t>THRESHOLD</a:t>
            </a:r>
            <a:endParaRPr lang="en-US" dirty="0"/>
          </a:p>
        </p:txBody>
      </p:sp>
      <p:sp>
        <p:nvSpPr>
          <p:cNvPr id="6" name="Content Placeholder 2"/>
          <p:cNvSpPr txBox="1">
            <a:spLocks/>
          </p:cNvSpPr>
          <p:nvPr/>
        </p:nvSpPr>
        <p:spPr bwMode="auto">
          <a:xfrm>
            <a:off x="123568" y="1318053"/>
            <a:ext cx="8177550" cy="428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5750" indent="-285750" algn="l" rtl="0" eaLnBrk="1" fontAlgn="base" hangingPunct="1">
              <a:spcBef>
                <a:spcPct val="50000"/>
              </a:spcBef>
              <a:spcAft>
                <a:spcPct val="0"/>
              </a:spcAft>
              <a:buClr>
                <a:srgbClr val="151C77"/>
              </a:buClr>
              <a:buSzPct val="80000"/>
              <a:buFont typeface="Wingdings"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lvl="1"/>
            <a:r>
              <a:rPr lang="en-US" b="0" kern="0" dirty="0" smtClean="0"/>
              <a:t>MSD creating an electronic circuit simulation of FBPEU circuit card assemblies to determine better estimate of operational margin</a:t>
            </a:r>
          </a:p>
          <a:p>
            <a:pPr lvl="1"/>
            <a:r>
              <a:rPr lang="en-US" b="0" kern="0" dirty="0"/>
              <a:t>FDE &amp; FGT confirmed no failure due to FBPEU </a:t>
            </a:r>
            <a:r>
              <a:rPr lang="en-US" b="0" kern="0" dirty="0" smtClean="0"/>
              <a:t>degradation</a:t>
            </a:r>
          </a:p>
          <a:p>
            <a:pPr lvl="1"/>
            <a:r>
              <a:rPr lang="en-US" b="0" kern="0" dirty="0" smtClean="0"/>
              <a:t>Operational threshold is set at operational design plus an additional 2% of resistance drift</a:t>
            </a:r>
            <a:endParaRPr lang="en-US" b="0" kern="0" dirty="0"/>
          </a:p>
          <a:p>
            <a:pPr lvl="1"/>
            <a:endParaRPr lang="en-US" b="0" kern="0" dirty="0" smtClean="0"/>
          </a:p>
          <a:p>
            <a:pPr lvl="1"/>
            <a:endParaRPr lang="en-US" b="0" kern="0" dirty="0" smtClean="0"/>
          </a:p>
          <a:p>
            <a:pPr lvl="1"/>
            <a:endParaRPr lang="en-US" kern="0" dirty="0" smtClean="0"/>
          </a:p>
          <a:p>
            <a:pPr lvl="1"/>
            <a:endParaRPr lang="en-US" kern="0" dirty="0"/>
          </a:p>
        </p:txBody>
      </p:sp>
      <p:sp>
        <p:nvSpPr>
          <p:cNvPr id="3" name="Slide Number Placeholder 2"/>
          <p:cNvSpPr>
            <a:spLocks noGrp="1"/>
          </p:cNvSpPr>
          <p:nvPr>
            <p:ph type="sldNum" sz="quarter" idx="12"/>
          </p:nvPr>
        </p:nvSpPr>
        <p:spPr/>
        <p:txBody>
          <a:bodyPr/>
          <a:lstStyle/>
          <a:p>
            <a:fld id="{7BDB68B4-4018-4847-BE1A-D7DB5A826AD1}" type="slidenum">
              <a:rPr lang="en-US" smtClean="0"/>
              <a:t>37</a:t>
            </a:fld>
            <a:endParaRPr lang="en-US"/>
          </a:p>
        </p:txBody>
      </p:sp>
    </p:spTree>
    <p:extLst>
      <p:ext uri="{BB962C8B-B14F-4D97-AF65-F5344CB8AC3E}">
        <p14:creationId xmlns:p14="http://schemas.microsoft.com/office/powerpoint/2010/main" val="150803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063" y="1397000"/>
            <a:ext cx="8397875" cy="4927600"/>
          </a:xfrm>
        </p:spPr>
        <p:txBody>
          <a:bodyPr/>
          <a:lstStyle/>
          <a:p>
            <a:r>
              <a:rPr lang="en-US" dirty="0" smtClean="0"/>
              <a:t>Certain ALCM components are showing higher failure rates. These items are expected to impact the fleet over time.</a:t>
            </a:r>
          </a:p>
          <a:p>
            <a:r>
              <a:rPr lang="en-US" dirty="0" smtClean="0"/>
              <a:t>MSD conducted a Service Life Estimate on the Fuel Boost Pump Electronic Unit (FBPEU) to support future missile sustainment decisions.</a:t>
            </a:r>
          </a:p>
          <a:p>
            <a:endParaRPr lang="en-US" dirty="0"/>
          </a:p>
          <a:p>
            <a:endParaRPr lang="en-US" dirty="0"/>
          </a:p>
        </p:txBody>
      </p:sp>
      <p:sp>
        <p:nvSpPr>
          <p:cNvPr id="3" name="Title 2"/>
          <p:cNvSpPr>
            <a:spLocks noGrp="1"/>
          </p:cNvSpPr>
          <p:nvPr>
            <p:ph type="title"/>
          </p:nvPr>
        </p:nvSpPr>
        <p:spPr/>
        <p:txBody>
          <a:bodyPr/>
          <a:lstStyle/>
          <a:p>
            <a:r>
              <a:rPr lang="en-US" dirty="0" smtClean="0"/>
              <a:t>The Problem</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8"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4</a:t>
            </a:fld>
            <a:endParaRPr lang="en-US"/>
          </a:p>
        </p:txBody>
      </p:sp>
    </p:spTree>
    <p:extLst>
      <p:ext uri="{BB962C8B-B14F-4D97-AF65-F5344CB8AC3E}">
        <p14:creationId xmlns:p14="http://schemas.microsoft.com/office/powerpoint/2010/main" val="1012388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Function - </a:t>
            </a:r>
            <a:r>
              <a:rPr lang="en-US" b="0" dirty="0" smtClean="0"/>
              <a:t>FBPEU converts </a:t>
            </a:r>
            <a:r>
              <a:rPr lang="en-US" b="0" dirty="0"/>
              <a:t>28 </a:t>
            </a:r>
            <a:r>
              <a:rPr lang="en-US" b="0" dirty="0" err="1"/>
              <a:t>Vdc</a:t>
            </a:r>
            <a:r>
              <a:rPr lang="en-US" b="0" dirty="0"/>
              <a:t> power to 28 </a:t>
            </a:r>
            <a:r>
              <a:rPr lang="en-US" b="0" dirty="0" err="1"/>
              <a:t>Vac</a:t>
            </a:r>
            <a:r>
              <a:rPr lang="en-US" b="0" dirty="0"/>
              <a:t> power for use by the </a:t>
            </a:r>
            <a:r>
              <a:rPr lang="en-US" b="0" dirty="0" smtClean="0"/>
              <a:t>fuel pump</a:t>
            </a:r>
          </a:p>
          <a:p>
            <a:r>
              <a:rPr lang="en-US" dirty="0" smtClean="0"/>
              <a:t>Location - </a:t>
            </a:r>
            <a:r>
              <a:rPr lang="en-US" b="0" dirty="0" smtClean="0"/>
              <a:t>FBPEU </a:t>
            </a:r>
            <a:r>
              <a:rPr lang="en-US" b="0" dirty="0"/>
              <a:t>is mounted in the aft (engine) compartment of the </a:t>
            </a:r>
            <a:r>
              <a:rPr lang="en-US" b="0" dirty="0" smtClean="0"/>
              <a:t>missile</a:t>
            </a:r>
          </a:p>
        </p:txBody>
      </p:sp>
      <p:sp>
        <p:nvSpPr>
          <p:cNvPr id="3" name="Title 2"/>
          <p:cNvSpPr>
            <a:spLocks noGrp="1"/>
          </p:cNvSpPr>
          <p:nvPr>
            <p:ph type="title"/>
          </p:nvPr>
        </p:nvSpPr>
        <p:spPr/>
        <p:txBody>
          <a:bodyPr/>
          <a:lstStyle/>
          <a:p>
            <a:r>
              <a:rPr lang="en-US" dirty="0" smtClean="0"/>
              <a:t>FBPEU Function and Location</a:t>
            </a:r>
            <a:endParaRPr lang="en-US" dirty="0"/>
          </a:p>
        </p:txBody>
      </p:sp>
      <p:pic>
        <p:nvPicPr>
          <p:cNvPr id="6" name="Picture 5"/>
          <p:cNvPicPr>
            <a:picLocks noChangeAspect="1"/>
          </p:cNvPicPr>
          <p:nvPr/>
        </p:nvPicPr>
        <p:blipFill>
          <a:blip r:embed="rId2"/>
          <a:stretch>
            <a:fillRect/>
          </a:stretch>
        </p:blipFill>
        <p:spPr>
          <a:xfrm>
            <a:off x="373063" y="3219334"/>
            <a:ext cx="2734121" cy="1960314"/>
          </a:xfrm>
          <a:prstGeom prst="rect">
            <a:avLst/>
          </a:prstGeom>
        </p:spPr>
      </p:pic>
      <p:pic>
        <p:nvPicPr>
          <p:cNvPr id="7" name="Picture 6"/>
          <p:cNvPicPr>
            <a:picLocks noChangeAspect="1"/>
          </p:cNvPicPr>
          <p:nvPr/>
        </p:nvPicPr>
        <p:blipFill>
          <a:blip r:embed="rId3"/>
          <a:stretch>
            <a:fillRect/>
          </a:stretch>
        </p:blipFill>
        <p:spPr>
          <a:xfrm>
            <a:off x="3666427" y="3195506"/>
            <a:ext cx="2476045" cy="1984142"/>
          </a:xfrm>
          <a:prstGeom prst="rect">
            <a:avLst/>
          </a:prstGeom>
        </p:spPr>
      </p:pic>
      <p:sp>
        <p:nvSpPr>
          <p:cNvPr id="8" name="TextBox 7"/>
          <p:cNvSpPr txBox="1"/>
          <p:nvPr/>
        </p:nvSpPr>
        <p:spPr>
          <a:xfrm>
            <a:off x="461840" y="5290459"/>
            <a:ext cx="8301160" cy="923330"/>
          </a:xfrm>
          <a:prstGeom prst="rect">
            <a:avLst/>
          </a:prstGeom>
          <a:noFill/>
        </p:spPr>
        <p:txBody>
          <a:bodyPr wrap="square" rtlCol="0">
            <a:spAutoFit/>
          </a:bodyPr>
          <a:lstStyle/>
          <a:p>
            <a:pPr algn="ctr"/>
            <a:r>
              <a:rPr lang="en-US" dirty="0" smtClean="0"/>
              <a:t>FBPEU Location </a:t>
            </a:r>
          </a:p>
          <a:p>
            <a:pPr algn="ctr"/>
            <a:endParaRPr lang="en-US" dirty="0" smtClean="0"/>
          </a:p>
          <a:p>
            <a:pPr algn="ctr"/>
            <a:r>
              <a:rPr lang="en-US" sz="1600" dirty="0" smtClean="0"/>
              <a:t>Note: An </a:t>
            </a:r>
            <a:r>
              <a:rPr lang="en-US" sz="1600" dirty="0"/>
              <a:t>AC motor eliminates reliability problems associated with DC </a:t>
            </a:r>
            <a:r>
              <a:rPr lang="en-US" sz="1600" dirty="0" smtClean="0"/>
              <a:t>brushes</a:t>
            </a:r>
            <a:endParaRPr lang="en-US" sz="1600" dirty="0"/>
          </a:p>
        </p:txBody>
      </p:sp>
      <p:pic>
        <p:nvPicPr>
          <p:cNvPr id="10" name="Picture 9"/>
          <p:cNvPicPr>
            <a:picLocks noChangeAspect="1"/>
          </p:cNvPicPr>
          <p:nvPr/>
        </p:nvPicPr>
        <p:blipFill>
          <a:blip r:embed="rId4"/>
          <a:stretch>
            <a:fillRect/>
          </a:stretch>
        </p:blipFill>
        <p:spPr>
          <a:xfrm>
            <a:off x="6701714" y="3219334"/>
            <a:ext cx="2280983" cy="1960314"/>
          </a:xfrm>
          <a:prstGeom prst="rect">
            <a:avLst/>
          </a:prstGeom>
        </p:spPr>
      </p:pic>
      <p:sp>
        <p:nvSpPr>
          <p:cNvPr id="11" name="Text Placeholder 4"/>
          <p:cNvSpPr>
            <a:spLocks noGrp="1"/>
          </p:cNvSpPr>
          <p:nvPr>
            <p:ph type="body" sz="quarter" idx="12"/>
          </p:nvPr>
        </p:nvSpPr>
        <p:spPr/>
        <p:txBody>
          <a:bodyPr/>
          <a:lstStyle/>
          <a:p>
            <a:r>
              <a:rPr lang="en-US" dirty="0" smtClean="0"/>
              <a:t>FOUO</a:t>
            </a:r>
            <a:endParaRPr lang="en-US" dirty="0"/>
          </a:p>
        </p:txBody>
      </p:sp>
      <p:sp>
        <p:nvSpPr>
          <p:cNvPr id="12"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5</a:t>
            </a:fld>
            <a:endParaRPr lang="en-US"/>
          </a:p>
        </p:txBody>
      </p:sp>
    </p:spTree>
    <p:extLst>
      <p:ext uri="{BB962C8B-B14F-4D97-AF65-F5344CB8AC3E}">
        <p14:creationId xmlns:p14="http://schemas.microsoft.com/office/powerpoint/2010/main" val="2158564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ACI Visual Inspection</a:t>
            </a:r>
          </a:p>
          <a:p>
            <a:pPr lvl="1"/>
            <a:r>
              <a:rPr lang="en-US" b="0" dirty="0" smtClean="0"/>
              <a:t>No record of </a:t>
            </a:r>
            <a:r>
              <a:rPr lang="en-US" b="0" dirty="0"/>
              <a:t>discrepancy </a:t>
            </a:r>
            <a:endParaRPr lang="en-US" b="0" dirty="0" smtClean="0"/>
          </a:p>
          <a:p>
            <a:pPr lvl="1"/>
            <a:endParaRPr lang="en-US" dirty="0" smtClean="0"/>
          </a:p>
          <a:p>
            <a:r>
              <a:rPr lang="en-US" dirty="0" smtClean="0"/>
              <a:t>ACI Functional </a:t>
            </a:r>
            <a:r>
              <a:rPr lang="en-US" dirty="0"/>
              <a:t>T</a:t>
            </a:r>
            <a:r>
              <a:rPr lang="en-US" dirty="0" smtClean="0"/>
              <a:t>est </a:t>
            </a:r>
          </a:p>
          <a:p>
            <a:pPr lvl="1"/>
            <a:r>
              <a:rPr lang="en-US" b="0" dirty="0" smtClean="0"/>
              <a:t>100% pass rate since 1992 – 2015</a:t>
            </a:r>
          </a:p>
          <a:p>
            <a:pPr lvl="1"/>
            <a:endParaRPr lang="en-US" dirty="0" smtClean="0"/>
          </a:p>
          <a:p>
            <a:pPr lvl="1"/>
            <a:endParaRPr lang="en-US" dirty="0" smtClean="0"/>
          </a:p>
          <a:p>
            <a:pPr lvl="1"/>
            <a:endParaRPr lang="en-US" dirty="0" smtClean="0"/>
          </a:p>
          <a:p>
            <a:pPr lvl="1"/>
            <a:endParaRPr lang="en-US" dirty="0"/>
          </a:p>
          <a:p>
            <a:pPr lvl="1"/>
            <a:endParaRPr lang="en-US" dirty="0"/>
          </a:p>
        </p:txBody>
      </p:sp>
      <p:sp>
        <p:nvSpPr>
          <p:cNvPr id="3" name="Title 2"/>
          <p:cNvSpPr>
            <a:spLocks noGrp="1"/>
          </p:cNvSpPr>
          <p:nvPr>
            <p:ph type="title"/>
          </p:nvPr>
        </p:nvSpPr>
        <p:spPr/>
        <p:txBody>
          <a:bodyPr/>
          <a:lstStyle/>
          <a:p>
            <a:r>
              <a:rPr lang="en-US" dirty="0" smtClean="0"/>
              <a:t>Analytical Condition Inspection (ACI)</a:t>
            </a:r>
            <a:endParaRPr lang="en-US" dirty="0"/>
          </a:p>
        </p:txBody>
      </p:sp>
      <p:sp>
        <p:nvSpPr>
          <p:cNvPr id="6" name="Text Placeholder 4"/>
          <p:cNvSpPr>
            <a:spLocks noGrp="1"/>
          </p:cNvSpPr>
          <p:nvPr>
            <p:ph type="body" sz="quarter" idx="12"/>
          </p:nvPr>
        </p:nvSpPr>
        <p:spPr/>
        <p:txBody>
          <a:bodyPr/>
          <a:lstStyle/>
          <a:p>
            <a:r>
              <a:rPr lang="en-US" dirty="0" smtClean="0"/>
              <a:t>FOUO</a:t>
            </a:r>
            <a:endParaRPr lang="en-US" dirty="0"/>
          </a:p>
        </p:txBody>
      </p:sp>
      <p:sp>
        <p:nvSpPr>
          <p:cNvPr id="7" name="Text Placeholder 4"/>
          <p:cNvSpPr>
            <a:spLocks noGrp="1"/>
          </p:cNvSpPr>
          <p:nvPr>
            <p:ph type="body" sz="quarter" idx="13"/>
          </p:nvPr>
        </p:nvSpPr>
        <p:spPr/>
        <p:txBody>
          <a:bodyPr/>
          <a:lstStyle/>
          <a:p>
            <a:r>
              <a:rPr lang="en-US" dirty="0" smtClean="0"/>
              <a:t>FOUO</a:t>
            </a:r>
            <a:endParaRPr lang="en-US" dirty="0"/>
          </a:p>
        </p:txBody>
      </p:sp>
      <p:sp>
        <p:nvSpPr>
          <p:cNvPr id="4" name="Slide Number Placeholder 3"/>
          <p:cNvSpPr>
            <a:spLocks noGrp="1"/>
          </p:cNvSpPr>
          <p:nvPr>
            <p:ph type="sldNum" sz="quarter" idx="11"/>
          </p:nvPr>
        </p:nvSpPr>
        <p:spPr/>
        <p:txBody>
          <a:bodyPr/>
          <a:lstStyle/>
          <a:p>
            <a:fld id="{4C271F6E-B663-47E9-A91A-64DF1B1A4211}" type="slidenum">
              <a:rPr lang="en-US" smtClean="0"/>
              <a:t>6</a:t>
            </a:fld>
            <a:endParaRPr lang="en-US"/>
          </a:p>
        </p:txBody>
      </p:sp>
    </p:spTree>
    <p:extLst>
      <p:ext uri="{BB962C8B-B14F-4D97-AF65-F5344CB8AC3E}">
        <p14:creationId xmlns:p14="http://schemas.microsoft.com/office/powerpoint/2010/main" val="15977803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REMIS Level 1 Pass Rate </a:t>
            </a:r>
          </a:p>
          <a:p>
            <a:pPr lvl="1"/>
            <a:r>
              <a:rPr lang="en-US" sz="1800" b="0" dirty="0" smtClean="0"/>
              <a:t>No failures in the past 5 years</a:t>
            </a:r>
            <a:endParaRPr lang="en-US" sz="1800" b="0" dirty="0"/>
          </a:p>
        </p:txBody>
      </p:sp>
      <p:graphicFrame>
        <p:nvGraphicFramePr>
          <p:cNvPr id="9" name="Table 8"/>
          <p:cNvGraphicFramePr>
            <a:graphicFrameLocks noGrp="1"/>
          </p:cNvGraphicFramePr>
          <p:nvPr>
            <p:extLst>
              <p:ext uri="{D42A27DB-BD31-4B8C-83A1-F6EECF244321}">
                <p14:modId xmlns:p14="http://schemas.microsoft.com/office/powerpoint/2010/main" val="1169177108"/>
              </p:ext>
            </p:extLst>
          </p:nvPr>
        </p:nvGraphicFramePr>
        <p:xfrm>
          <a:off x="373062" y="2577830"/>
          <a:ext cx="8389940" cy="2441642"/>
        </p:xfrm>
        <a:graphic>
          <a:graphicData uri="http://schemas.openxmlformats.org/drawingml/2006/table">
            <a:tbl>
              <a:tblPr>
                <a:tableStyleId>{5C22544A-7EE6-4342-B048-85BDC9FD1C3A}</a:tableStyleId>
              </a:tblPr>
              <a:tblGrid>
                <a:gridCol w="3672902"/>
                <a:gridCol w="786173"/>
                <a:gridCol w="786173"/>
                <a:gridCol w="786173"/>
                <a:gridCol w="786173"/>
                <a:gridCol w="786173"/>
                <a:gridCol w="786173"/>
              </a:tblGrid>
              <a:tr h="390802">
                <a:tc>
                  <a:txBody>
                    <a:bodyPr/>
                    <a:lstStyle/>
                    <a:p>
                      <a:pPr algn="l" fontAlgn="b"/>
                      <a:r>
                        <a:rPr lang="en-US" sz="1800" b="1" u="none" strike="noStrike" dirty="0">
                          <a:effectLst/>
                        </a:rPr>
                        <a:t>Year</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2010</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2011</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2012</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2013</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2014</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2015</a:t>
                      </a:r>
                      <a:endParaRPr lang="en-US" sz="1800" b="1" i="0" u="none" strike="noStrike">
                        <a:solidFill>
                          <a:srgbClr val="000000"/>
                        </a:solidFill>
                        <a:effectLst/>
                        <a:latin typeface="Calibri" panose="020F0502020204030204" pitchFamily="34" charset="0"/>
                      </a:endParaRPr>
                    </a:p>
                  </a:txBody>
                  <a:tcPr marL="9525" marR="9525" marT="9525" marB="0" anchor="b"/>
                </a:tc>
              </a:tr>
              <a:tr h="342078">
                <a:tc>
                  <a:txBody>
                    <a:bodyPr/>
                    <a:lstStyle/>
                    <a:p>
                      <a:pPr algn="l" fontAlgn="b"/>
                      <a:r>
                        <a:rPr lang="en-US" sz="1800" b="1" u="none" strike="noStrike" dirty="0">
                          <a:effectLst/>
                        </a:rPr>
                        <a:t>Total of FBPEU Failure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0</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0</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0</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0</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0</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smtClean="0">
                          <a:effectLst/>
                        </a:rPr>
                        <a:t>0</a:t>
                      </a:r>
                      <a:endParaRPr lang="en-US" sz="1800" b="1" i="0" u="none" strike="noStrike" dirty="0">
                        <a:solidFill>
                          <a:srgbClr val="000000"/>
                        </a:solidFill>
                        <a:effectLst/>
                        <a:latin typeface="Calibri" panose="020F0502020204030204" pitchFamily="34" charset="0"/>
                      </a:endParaRPr>
                    </a:p>
                  </a:txBody>
                  <a:tcPr marL="9525" marR="9525" marT="9525" marB="0" anchor="b"/>
                </a:tc>
              </a:tr>
              <a:tr h="672677">
                <a:tc>
                  <a:txBody>
                    <a:bodyPr/>
                    <a:lstStyle/>
                    <a:p>
                      <a:pPr algn="l" fontAlgn="b"/>
                      <a:r>
                        <a:rPr lang="en-US" sz="1800" b="1" u="none" strike="noStrike" dirty="0" smtClean="0">
                          <a:effectLst/>
                        </a:rPr>
                        <a:t>Total Number of Level</a:t>
                      </a:r>
                      <a:r>
                        <a:rPr lang="en-US" sz="1800" b="1" u="none" strike="noStrike" baseline="0" dirty="0" smtClean="0">
                          <a:effectLst/>
                        </a:rPr>
                        <a:t> 1 Test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85</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a:effectLst/>
                        </a:rPr>
                        <a:t>250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314</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257</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288</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224</a:t>
                      </a:r>
                      <a:endParaRPr lang="en-US" sz="1800" b="1" i="0" u="none" strike="noStrike">
                        <a:solidFill>
                          <a:srgbClr val="000000"/>
                        </a:solidFill>
                        <a:effectLst/>
                        <a:latin typeface="Calibri" panose="020F0502020204030204" pitchFamily="34" charset="0"/>
                      </a:endParaRPr>
                    </a:p>
                  </a:txBody>
                  <a:tcPr marL="9525" marR="9525" marT="9525" marB="0" anchor="b"/>
                </a:tc>
              </a:tr>
              <a:tr h="363408">
                <a:tc>
                  <a:txBody>
                    <a:bodyPr/>
                    <a:lstStyle/>
                    <a:p>
                      <a:pPr algn="l" fontAlgn="b"/>
                      <a:r>
                        <a:rPr lang="en-US" sz="1800" b="1" u="none" strike="noStrike" dirty="0">
                          <a:effectLst/>
                        </a:rPr>
                        <a:t>Level 1 Pass Rate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1" u="none" strike="noStrike">
                          <a:effectLst/>
                        </a:rPr>
                        <a:t>100%</a:t>
                      </a:r>
                      <a:endParaRPr lang="en-US" sz="1800" b="1" i="0" u="none" strike="noStrike">
                        <a:solidFill>
                          <a:srgbClr val="000000"/>
                        </a:solidFill>
                        <a:effectLst/>
                        <a:latin typeface="Calibri" panose="020F0502020204030204" pitchFamily="34" charset="0"/>
                      </a:endParaRPr>
                    </a:p>
                  </a:txBody>
                  <a:tcPr marL="9525" marR="9525" marT="9525" marB="0" anchor="b"/>
                </a:tc>
              </a:tr>
              <a:tr h="672677">
                <a:tc>
                  <a:txBody>
                    <a:bodyPr/>
                    <a:lstStyle/>
                    <a:p>
                      <a:pPr algn="l" fontAlgn="b"/>
                      <a:r>
                        <a:rPr lang="en-US" sz="1800" b="1" u="none" strike="noStrike" dirty="0">
                          <a:effectLst/>
                        </a:rPr>
                        <a:t>Allocated Reliability Spec (Threshold)</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algn="r" defTabSz="914400" rtl="0" eaLnBrk="1" fontAlgn="b" latinLnBrk="0" hangingPunct="1"/>
                      <a:r>
                        <a:rPr lang="en-US" sz="1800" b="1" u="none" strike="noStrike" kern="1200" dirty="0" smtClean="0">
                          <a:solidFill>
                            <a:schemeClr val="dk1"/>
                          </a:solidFill>
                          <a:effectLst/>
                          <a:latin typeface="+mn-lt"/>
                          <a:ea typeface="+mn-ea"/>
                          <a:cs typeface="+mn-cs"/>
                        </a:rPr>
                        <a:t>99.8</a:t>
                      </a:r>
                      <a:r>
                        <a:rPr lang="en-US" sz="1800" b="1" u="none" strike="noStrike" dirty="0" smtClean="0">
                          <a:effectLst/>
                        </a:rPr>
                        <a:t>%</a:t>
                      </a:r>
                      <a:endParaRPr lang="en-US" sz="1800" b="1" u="none" strike="noStrike" kern="1200" dirty="0">
                        <a:solidFill>
                          <a:schemeClr val="dk1"/>
                        </a:solidFill>
                        <a:effectLst/>
                        <a:latin typeface="+mn-lt"/>
                        <a:ea typeface="+mn-ea"/>
                        <a:cs typeface="+mn-cs"/>
                      </a:endParaRPr>
                    </a:p>
                  </a:txBody>
                  <a:tcPr marL="9525" marR="9525" marT="9525" marB="0" anchor="b"/>
                </a:tc>
                <a:tc>
                  <a:txBody>
                    <a:bodyPr/>
                    <a:lstStyle/>
                    <a:p>
                      <a:pPr marL="0" algn="r" defTabSz="914400" rtl="0" eaLnBrk="1" fontAlgn="b" latinLnBrk="0" hangingPunct="1"/>
                      <a:endParaRPr lang="en-US" sz="1800" b="1" u="none" strike="noStrike" kern="1200" dirty="0">
                        <a:solidFill>
                          <a:schemeClr val="dk1"/>
                        </a:solidFill>
                        <a:effectLst/>
                        <a:latin typeface="+mn-lt"/>
                        <a:ea typeface="+mn-ea"/>
                        <a:cs typeface="+mn-cs"/>
                      </a:endParaRPr>
                    </a:p>
                  </a:txBody>
                  <a:tcPr marL="9525" marR="9525" marT="9525" marB="0" anchor="b"/>
                </a:tc>
                <a:tc>
                  <a:txBody>
                    <a:bodyPr/>
                    <a:lstStyle/>
                    <a:p>
                      <a:pPr algn="r" rtl="0"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rtl="0"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rtl="0"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rtl="0" fontAlgn="b"/>
                      <a:endParaRPr lang="en-US" sz="1800" b="1"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6" name="Title 1"/>
          <p:cNvSpPr>
            <a:spLocks noGrp="1"/>
          </p:cNvSpPr>
          <p:nvPr>
            <p:ph type="title"/>
          </p:nvPr>
        </p:nvSpPr>
        <p:spPr/>
        <p:txBody>
          <a:bodyPr>
            <a:normAutofit/>
          </a:bodyPr>
          <a:lstStyle/>
          <a:p>
            <a:pPr lvl="1"/>
            <a:r>
              <a:rPr lang="en-US" dirty="0" smtClean="0"/>
              <a:t>Level 1 Pass Rate Analysis</a:t>
            </a:r>
            <a:endParaRPr lang="en-US" dirty="0"/>
          </a:p>
        </p:txBody>
      </p:sp>
      <p:sp>
        <p:nvSpPr>
          <p:cNvPr id="2" name="Slide Number Placeholder 1"/>
          <p:cNvSpPr>
            <a:spLocks noGrp="1"/>
          </p:cNvSpPr>
          <p:nvPr>
            <p:ph type="sldNum" sz="quarter" idx="12"/>
          </p:nvPr>
        </p:nvSpPr>
        <p:spPr/>
        <p:txBody>
          <a:bodyPr/>
          <a:lstStyle/>
          <a:p>
            <a:fld id="{7BDB68B4-4018-4847-BE1A-D7DB5A826AD1}" type="slidenum">
              <a:rPr lang="en-US" smtClean="0"/>
              <a:t>7</a:t>
            </a:fld>
            <a:endParaRPr lang="en-US"/>
          </a:p>
        </p:txBody>
      </p:sp>
    </p:spTree>
    <p:extLst>
      <p:ext uri="{BB962C8B-B14F-4D97-AF65-F5344CB8AC3E}">
        <p14:creationId xmlns:p14="http://schemas.microsoft.com/office/powerpoint/2010/main" val="1884994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dirty="0" smtClean="0"/>
              <a:t>Regression Analysis –</a:t>
            </a:r>
            <a:br>
              <a:rPr lang="en-US" dirty="0" smtClean="0"/>
            </a:br>
            <a:r>
              <a:rPr lang="en-US" dirty="0" smtClean="0"/>
              <a:t>Throttle </a:t>
            </a:r>
            <a:r>
              <a:rPr lang="en-US" dirty="0"/>
              <a:t>Command </a:t>
            </a: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7" name="Picture 6"/>
          <p:cNvPicPr>
            <a:picLocks noChangeAspect="1"/>
          </p:cNvPicPr>
          <p:nvPr/>
        </p:nvPicPr>
        <p:blipFill>
          <a:blip r:embed="rId2"/>
          <a:stretch>
            <a:fillRect/>
          </a:stretch>
        </p:blipFill>
        <p:spPr>
          <a:xfrm>
            <a:off x="5651689" y="2666201"/>
            <a:ext cx="3398218" cy="2780854"/>
          </a:xfrm>
          <a:prstGeom prst="rect">
            <a:avLst/>
          </a:prstGeom>
        </p:spPr>
      </p:pic>
      <p:sp>
        <p:nvSpPr>
          <p:cNvPr id="10" name="Content Placeholder 2"/>
          <p:cNvSpPr>
            <a:spLocks noGrp="1"/>
          </p:cNvSpPr>
          <p:nvPr>
            <p:ph idx="1"/>
          </p:nvPr>
        </p:nvSpPr>
        <p:spPr>
          <a:xfrm>
            <a:off x="118986" y="1432379"/>
            <a:ext cx="8063466" cy="3957693"/>
          </a:xfrm>
        </p:spPr>
        <p:txBody>
          <a:bodyPr>
            <a:normAutofit/>
          </a:bodyPr>
          <a:lstStyle/>
          <a:p>
            <a:pPr marL="0" indent="0">
              <a:buNone/>
            </a:pPr>
            <a:r>
              <a:rPr lang="en-US" dirty="0"/>
              <a:t>FBPEU Level 1 Results 2001 - 2014</a:t>
            </a:r>
            <a:endParaRPr lang="en-US" dirty="0" smtClean="0"/>
          </a:p>
          <a:p>
            <a:r>
              <a:rPr lang="en-US" sz="1800" b="0" dirty="0" smtClean="0"/>
              <a:t>Linear Regression indicates no significant trend</a:t>
            </a:r>
          </a:p>
          <a:p>
            <a:r>
              <a:rPr lang="en-US" sz="1800" b="0" dirty="0" smtClean="0"/>
              <a:t>Normal Distribution shows consistency within performance margins   </a:t>
            </a:r>
          </a:p>
        </p:txBody>
      </p:sp>
      <p:pic>
        <p:nvPicPr>
          <p:cNvPr id="8" name="Picture 7"/>
          <p:cNvPicPr>
            <a:picLocks noChangeAspect="1"/>
          </p:cNvPicPr>
          <p:nvPr/>
        </p:nvPicPr>
        <p:blipFill>
          <a:blip r:embed="rId3"/>
          <a:stretch>
            <a:fillRect/>
          </a:stretch>
        </p:blipFill>
        <p:spPr>
          <a:xfrm>
            <a:off x="585725" y="2663759"/>
            <a:ext cx="5065964" cy="3701492"/>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fld id="{7BDB68B4-4018-4847-BE1A-D7DB5A826AD1}" type="slidenum">
              <a:rPr lang="en-US" smtClean="0"/>
              <a:t>8</a:t>
            </a:fld>
            <a:endParaRPr lang="en-US"/>
          </a:p>
        </p:txBody>
      </p:sp>
    </p:spTree>
    <p:extLst>
      <p:ext uri="{BB962C8B-B14F-4D97-AF65-F5344CB8AC3E}">
        <p14:creationId xmlns:p14="http://schemas.microsoft.com/office/powerpoint/2010/main" val="820583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391383" y="2975437"/>
            <a:ext cx="3654406" cy="2719685"/>
          </a:xfrm>
          <a:prstGeom prst="rect">
            <a:avLst/>
          </a:prstGeom>
        </p:spPr>
      </p:pic>
      <p:pic>
        <p:nvPicPr>
          <p:cNvPr id="16" name="Picture 15"/>
          <p:cNvPicPr>
            <a:picLocks noChangeAspect="1"/>
          </p:cNvPicPr>
          <p:nvPr/>
        </p:nvPicPr>
        <p:blipFill>
          <a:blip r:embed="rId4"/>
          <a:stretch>
            <a:fillRect/>
          </a:stretch>
        </p:blipFill>
        <p:spPr>
          <a:xfrm>
            <a:off x="228079" y="2975437"/>
            <a:ext cx="5163304" cy="3426175"/>
          </a:xfrm>
          <a:prstGeom prst="rect">
            <a:avLst/>
          </a:prstGeom>
          <a:ln>
            <a:solidFill>
              <a:schemeClr val="accent1"/>
            </a:solidFill>
          </a:ln>
        </p:spPr>
      </p:pic>
      <p:sp>
        <p:nvSpPr>
          <p:cNvPr id="17" name="Title 1"/>
          <p:cNvSpPr>
            <a:spLocks noGrp="1"/>
          </p:cNvSpPr>
          <p:nvPr>
            <p:ph type="title"/>
          </p:nvPr>
        </p:nvSpPr>
        <p:spPr>
          <a:xfrm>
            <a:off x="228079" y="365126"/>
            <a:ext cx="8697259" cy="1325563"/>
          </a:xfrm>
        </p:spPr>
        <p:txBody>
          <a:bodyPr>
            <a:normAutofit/>
          </a:bodyPr>
          <a:lstStyle/>
          <a:p>
            <a:r>
              <a:rPr lang="en-US" dirty="0" smtClean="0"/>
              <a:t/>
            </a:r>
            <a:br>
              <a:rPr lang="en-US" dirty="0" smtClean="0"/>
            </a:br>
            <a:endParaRPr lang="en-US" dirty="0"/>
          </a:p>
        </p:txBody>
      </p:sp>
      <p:sp>
        <p:nvSpPr>
          <p:cNvPr id="18" name="Content Placeholder 2"/>
          <p:cNvSpPr>
            <a:spLocks noGrp="1"/>
          </p:cNvSpPr>
          <p:nvPr>
            <p:ph idx="1"/>
          </p:nvPr>
        </p:nvSpPr>
        <p:spPr>
          <a:xfrm>
            <a:off x="92364" y="1413165"/>
            <a:ext cx="8543931" cy="4284558"/>
          </a:xfrm>
        </p:spPr>
        <p:txBody>
          <a:bodyPr>
            <a:normAutofit/>
          </a:bodyPr>
          <a:lstStyle/>
          <a:p>
            <a:pPr marL="0" indent="0">
              <a:buNone/>
            </a:pPr>
            <a:r>
              <a:rPr lang="en-US" dirty="0"/>
              <a:t>FBPEU Level 1 Results 2001 - 2014 Cont</a:t>
            </a:r>
            <a:r>
              <a:rPr lang="en-US" dirty="0" smtClean="0"/>
              <a:t>.</a:t>
            </a:r>
            <a:endParaRPr lang="en-US" sz="1800" dirty="0" smtClean="0"/>
          </a:p>
          <a:p>
            <a:r>
              <a:rPr lang="en-US" sz="1800" b="0" dirty="0"/>
              <a:t>Linear Regression indicates no significant trend</a:t>
            </a:r>
          </a:p>
          <a:p>
            <a:r>
              <a:rPr lang="en-US" sz="1800" b="0" dirty="0"/>
              <a:t>Normal Distribution shows consistency within performance margins</a:t>
            </a:r>
            <a:endParaRPr lang="en-US" sz="1800" b="0" dirty="0" smtClean="0"/>
          </a:p>
        </p:txBody>
      </p:sp>
      <p:sp>
        <p:nvSpPr>
          <p:cNvPr id="6" name="Title 1"/>
          <p:cNvSpPr txBox="1">
            <a:spLocks/>
          </p:cNvSpPr>
          <p:nvPr/>
        </p:nvSpPr>
        <p:spPr bwMode="auto">
          <a:xfrm>
            <a:off x="1172438" y="76200"/>
            <a:ext cx="7590562" cy="1126025"/>
          </a:xfrm>
          <a:prstGeom prst="rect">
            <a:avLst/>
          </a:prstGeom>
          <a:noFill/>
          <a:ln w="9525">
            <a:noFill/>
            <a:miter lim="800000"/>
            <a:headEnd/>
            <a:tailEnd/>
          </a:ln>
          <a:effectLst/>
        </p:spPr>
        <p:txBody>
          <a:bodyPr vert="horz" wrap="square" lIns="0" tIns="0" rIns="0" bIns="0" numCol="1" anchor="ctr" anchorCtr="0" compatLnSpc="1">
            <a:prstTxWarp prst="textNoShape">
              <a:avLst/>
            </a:prstTxWarp>
            <a:normAutofit/>
          </a:bodyPr>
          <a:lstStyle>
            <a:lvl1pPr algn="r" rtl="0" eaLnBrk="1" fontAlgn="base" hangingPunct="1">
              <a:lnSpc>
                <a:spcPct val="83000"/>
              </a:lnSpc>
              <a:spcBef>
                <a:spcPct val="0"/>
              </a:spcBef>
              <a:spcAft>
                <a:spcPct val="0"/>
              </a:spcAft>
              <a:defRPr sz="3600" b="1" i="1">
                <a:solidFill>
                  <a:srgbClr val="151C77"/>
                </a:solidFill>
                <a:latin typeface="+mj-lt"/>
                <a:ea typeface="+mj-ea"/>
                <a:cs typeface="+mj-cs"/>
              </a:defRPr>
            </a:lvl1pPr>
            <a:lvl2pPr algn="r" rtl="0" eaLnBrk="1" fontAlgn="base" hangingPunct="1">
              <a:spcBef>
                <a:spcPct val="0"/>
              </a:spcBef>
              <a:spcAft>
                <a:spcPct val="0"/>
              </a:spcAft>
              <a:defRPr sz="3600" b="1" i="1">
                <a:solidFill>
                  <a:srgbClr val="151C77"/>
                </a:solidFill>
                <a:latin typeface="Arial" charset="0"/>
              </a:defRPr>
            </a:lvl2pPr>
            <a:lvl3pPr algn="r" rtl="0" eaLnBrk="1" fontAlgn="base" hangingPunct="1">
              <a:spcBef>
                <a:spcPct val="0"/>
              </a:spcBef>
              <a:spcAft>
                <a:spcPct val="0"/>
              </a:spcAft>
              <a:defRPr sz="3600" b="1" i="1">
                <a:solidFill>
                  <a:srgbClr val="151C77"/>
                </a:solidFill>
                <a:latin typeface="Arial" charset="0"/>
              </a:defRPr>
            </a:lvl3pPr>
            <a:lvl4pPr algn="r" rtl="0" eaLnBrk="1" fontAlgn="base" hangingPunct="1">
              <a:spcBef>
                <a:spcPct val="0"/>
              </a:spcBef>
              <a:spcAft>
                <a:spcPct val="0"/>
              </a:spcAft>
              <a:defRPr sz="3600" b="1" i="1">
                <a:solidFill>
                  <a:srgbClr val="151C77"/>
                </a:solidFill>
                <a:latin typeface="Arial" charset="0"/>
              </a:defRPr>
            </a:lvl4pPr>
            <a:lvl5pPr algn="r" rtl="0" eaLnBrk="1" fontAlgn="base" hangingPunct="1">
              <a:spcBef>
                <a:spcPct val="0"/>
              </a:spcBef>
              <a:spcAft>
                <a:spcPct val="0"/>
              </a:spcAft>
              <a:defRPr sz="36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a:lstStyle>
          <a:p>
            <a:pPr marL="0" lvl="1"/>
            <a:r>
              <a:rPr lang="en-US" dirty="0" smtClean="0"/>
              <a:t>Regression Analysis – </a:t>
            </a:r>
          </a:p>
          <a:p>
            <a:pPr marL="0" lvl="1"/>
            <a:r>
              <a:rPr lang="en-US" dirty="0" smtClean="0"/>
              <a:t>Fuel Control Actuator Position</a:t>
            </a:r>
            <a:endParaRPr lang="en-US" kern="0" dirty="0"/>
          </a:p>
        </p:txBody>
      </p:sp>
      <p:sp>
        <p:nvSpPr>
          <p:cNvPr id="2" name="Slide Number Placeholder 1"/>
          <p:cNvSpPr>
            <a:spLocks noGrp="1"/>
          </p:cNvSpPr>
          <p:nvPr>
            <p:ph type="sldNum" sz="quarter" idx="12"/>
          </p:nvPr>
        </p:nvSpPr>
        <p:spPr/>
        <p:txBody>
          <a:bodyPr/>
          <a:lstStyle/>
          <a:p>
            <a:fld id="{7BDB68B4-4018-4847-BE1A-D7DB5A826AD1}" type="slidenum">
              <a:rPr lang="en-US" smtClean="0"/>
              <a:t>9</a:t>
            </a:fld>
            <a:endParaRPr lang="en-US"/>
          </a:p>
        </p:txBody>
      </p:sp>
    </p:spTree>
    <p:extLst>
      <p:ext uri="{BB962C8B-B14F-4D97-AF65-F5344CB8AC3E}">
        <p14:creationId xmlns:p14="http://schemas.microsoft.com/office/powerpoint/2010/main" val="4131057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bg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defRPr>
        </a:defPPr>
      </a:lstStyle>
    </a:spDef>
    <a:lnDef>
      <a:spPr bwMode="auto">
        <a:solidFill>
          <a:schemeClr val="accent1"/>
        </a:solidFill>
        <a:ln w="12700" cap="flat" cmpd="sng" algn="ctr">
          <a:solidFill>
            <a:schemeClr val="tx1"/>
          </a:solidFill>
          <a:prstDash val="solid"/>
          <a:round/>
          <a:headEnd type="none" w="med" len="med"/>
          <a:tailEnd type="arrow"/>
        </a:ln>
        <a:effectLst/>
      </a:spPr>
      <a:body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57CCA786E77B449E88CFF1B7D0F564" ma:contentTypeVersion="0" ma:contentTypeDescription="Create a new document." ma:contentTypeScope="" ma:versionID="de51403629b98d768797002092174007">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0A9149-B5D3-4793-BEF5-B328C27E2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C830AC1-9F67-4F34-8058-6225342CD1DE}">
  <ds:schemaRefs>
    <ds:schemaRef ds:uri="http://www.w3.org/XML/1998/namespace"/>
    <ds:schemaRef ds:uri="http://purl.org/dc/terms/"/>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97188DFE-5F0F-4649-A1F8-18AA6BC5A1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6390</TotalTime>
  <Words>1949</Words>
  <Application>Microsoft Office PowerPoint</Application>
  <PresentationFormat>On-screen Show (4:3)</PresentationFormat>
  <Paragraphs>328</Paragraphs>
  <Slides>37</Slides>
  <Notes>11</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Schoolbook</vt:lpstr>
      <vt:lpstr>Wingdings</vt:lpstr>
      <vt:lpstr>blank</vt:lpstr>
      <vt:lpstr>Service Life Estimate for the ALCM Fuel Boost Pump Electronic Unit (FBPEU) </vt:lpstr>
      <vt:lpstr>Overview</vt:lpstr>
      <vt:lpstr>BLUF</vt:lpstr>
      <vt:lpstr>The Problem</vt:lpstr>
      <vt:lpstr>FBPEU Function and Location</vt:lpstr>
      <vt:lpstr>Analytical Condition Inspection (ACI)</vt:lpstr>
      <vt:lpstr>Level 1 Pass Rate Analysis</vt:lpstr>
      <vt:lpstr>Regression Analysis – Throttle Command </vt:lpstr>
      <vt:lpstr> </vt:lpstr>
      <vt:lpstr> Functional Test Results</vt:lpstr>
      <vt:lpstr>Function Test Output Analysis</vt:lpstr>
      <vt:lpstr>Teardown Analysis </vt:lpstr>
      <vt:lpstr>Component Level  Electrical Parameter Performance</vt:lpstr>
      <vt:lpstr>Selected Failure Mechanism</vt:lpstr>
      <vt:lpstr>WTC Failure Mechanism </vt:lpstr>
      <vt:lpstr>WTC Location</vt:lpstr>
      <vt:lpstr>WTC X-Ray</vt:lpstr>
      <vt:lpstr>WTC Electrolyte Research </vt:lpstr>
      <vt:lpstr>WTC Electrolyte Research </vt:lpstr>
      <vt:lpstr>Stress Cycles Assumption</vt:lpstr>
      <vt:lpstr>Reliability Function  Based On Weibull Distribution</vt:lpstr>
      <vt:lpstr>LRU Hardness Assurance</vt:lpstr>
      <vt:lpstr>Hardness Assurance Risk</vt:lpstr>
      <vt:lpstr>Metal Film Resistor (MFR)   Failure Mechanism</vt:lpstr>
      <vt:lpstr>MFR Location</vt:lpstr>
      <vt:lpstr>Metal Film Resistor (MFR) Stability</vt:lpstr>
      <vt:lpstr>MFR Service Life Factors  </vt:lpstr>
      <vt:lpstr>MFR Resistance Drift Maturity</vt:lpstr>
      <vt:lpstr>Summary</vt:lpstr>
      <vt:lpstr>Recommendation</vt:lpstr>
      <vt:lpstr>PowerPoint Presentation</vt:lpstr>
      <vt:lpstr>Back Up</vt:lpstr>
      <vt:lpstr>PowerPoint Presentation</vt:lpstr>
      <vt:lpstr>WTC Comparison</vt:lpstr>
      <vt:lpstr>Vishay Spec</vt:lpstr>
      <vt:lpstr>MFR Comparison</vt:lpstr>
      <vt:lpstr>OPERATIONAL THRESHOLD</vt:lpstr>
    </vt:vector>
  </TitlesOfParts>
  <Company>U.S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AFNWC Official Slide Template</dc:title>
  <dc:creator>ROWLAND, JON D Capt USAF AFMC AFNWC/CCX</dc:creator>
  <cp:lastModifiedBy>TRAN, VIET V CIV USAF AFMC AFNWC/NDMEA</cp:lastModifiedBy>
  <cp:revision>199</cp:revision>
  <cp:lastPrinted>2016-09-27T14:46:10Z</cp:lastPrinted>
  <dcterms:created xsi:type="dcterms:W3CDTF">2015-02-04T16:07:29Z</dcterms:created>
  <dcterms:modified xsi:type="dcterms:W3CDTF">2016-10-25T21:16:43Z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0x010100AA57CCA786E77B449E88CFF1B7D0F564</vt:lpwstr>
  </property>
</Properties>
</file>